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8288000" cy="10287000"/>
  <p:notesSz cx="6858000" cy="9144000"/>
  <p:embeddedFontLst>
    <p:embeddedFont>
      <p:font typeface="Agrandir Bold" panose="020B0604020202020204" charset="0"/>
      <p:regular r:id="rId60"/>
    </p:embeddedFont>
    <p:embeddedFont>
      <p:font typeface="Aileron" panose="020B0604020202020204" charset="0"/>
      <p:regular r:id="rId61"/>
    </p:embeddedFont>
    <p:embeddedFont>
      <p:font typeface="Aileron Bold" panose="020B0604020202020204" charset="0"/>
      <p:regular r:id="rId62"/>
    </p:embeddedFont>
    <p:embeddedFont>
      <p:font typeface="Aileron Heavy" panose="020B0604020202020204" charset="0"/>
      <p:regular r:id="rId63"/>
    </p:embeddedFont>
    <p:embeddedFont>
      <p:font typeface="Canva Sans" panose="020B0604020202020204" charset="0"/>
      <p:regular r:id="rId64"/>
    </p:embeddedFont>
    <p:embeddedFont>
      <p:font typeface="Canva Sans Bold" panose="020B0604020202020204" charset="0"/>
      <p:regular r:id="rId65"/>
    </p:embeddedFont>
    <p:embeddedFont>
      <p:font typeface="Canva Sans Bold Italics" panose="020B0604020202020204" charset="0"/>
      <p:regular r:id="rId66"/>
    </p:embeddedFont>
    <p:embeddedFont>
      <p:font typeface="DM Sans" pitchFamily="2" charset="0"/>
      <p:regular r:id="rId67"/>
    </p:embeddedFont>
    <p:embeddedFont>
      <p:font typeface="DM Sans Bold" charset="0"/>
      <p:regular r:id="rId68"/>
    </p:embeddedFont>
    <p:embeddedFont>
      <p:font typeface="Montserrat Classic" panose="020B0604020202020204" charset="0"/>
      <p:regular r:id="rId69"/>
    </p:embeddedFont>
    <p:embeddedFont>
      <p:font typeface="Montserrat Classic Bold" panose="020B0604020202020204" charset="0"/>
      <p:regular r:id="rId70"/>
    </p:embeddedFont>
    <p:embeddedFont>
      <p:font typeface="Now Bold" panose="020B0604020202020204" charset="0"/>
      <p:regular r:id="rId71"/>
    </p:embeddedFont>
    <p:embeddedFont>
      <p:font typeface="Now Heavy" panose="020B0604020202020204" charset="0"/>
      <p:regular r:id="rId72"/>
    </p:embeddedFont>
    <p:embeddedFont>
      <p:font typeface="Open Sans" panose="020B0606030504020204" pitchFamily="34" charset="0"/>
      <p:regular r:id="rId73"/>
    </p:embeddedFont>
    <p:embeddedFont>
      <p:font typeface="Open Sans Bold" panose="020B0806030504020204" charset="0"/>
      <p:regular r:id="rId74"/>
    </p:embeddedFont>
    <p:embeddedFont>
      <p:font typeface="Open Sans Bold Italics" panose="020B0604020202020204" charset="0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4.sv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4.sv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sv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4.sv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4.svg"/><Relationship Id="rId9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svg"/><Relationship Id="rId9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svg"/><Relationship Id="rId9" Type="http://schemas.openxmlformats.org/officeDocument/2006/relationships/hyperlink" Target="https://www.figma.com/design/DU01JdS8hcX89FvNbFo7D8/Project-Unvetsity?node-id=48-32&amp;m=devhttps://www.figma.com/design/DU01JdS8hcX89FvNbFo7D8/Project-Unvetsity?node-id=48-32&amp;m=dev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4.svg"/><Relationship Id="rId9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4.svg"/><Relationship Id="rId9" Type="http://schemas.openxmlformats.org/officeDocument/2006/relationships/image" Target="../media/image7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svg"/><Relationship Id="rId7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svg"/><Relationship Id="rId5" Type="http://schemas.openxmlformats.org/officeDocument/2006/relationships/image" Target="../media/image11.sv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7.svg"/><Relationship Id="rId7" Type="http://schemas.openxmlformats.org/officeDocument/2006/relationships/image" Target="../media/image1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sv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svg"/><Relationship Id="rId7" Type="http://schemas.openxmlformats.org/officeDocument/2006/relationships/image" Target="../media/image1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1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4.sv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90001" y="-2003702"/>
            <a:ext cx="9089832" cy="6131505"/>
          </a:xfrm>
          <a:custGeom>
            <a:avLst/>
            <a:gdLst/>
            <a:ahLst/>
            <a:cxnLst/>
            <a:rect l="l" t="t" r="r" b="b"/>
            <a:pathLst>
              <a:path w="9089832" h="6131505">
                <a:moveTo>
                  <a:pt x="0" y="0"/>
                </a:moveTo>
                <a:lnTo>
                  <a:pt x="9089832" y="0"/>
                </a:lnTo>
                <a:lnTo>
                  <a:pt x="9089832" y="6131504"/>
                </a:lnTo>
                <a:lnTo>
                  <a:pt x="0" y="613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98153" y="6371361"/>
            <a:ext cx="11609711" cy="7831278"/>
          </a:xfrm>
          <a:custGeom>
            <a:avLst/>
            <a:gdLst/>
            <a:ahLst/>
            <a:cxnLst/>
            <a:rect l="l" t="t" r="r" b="b"/>
            <a:pathLst>
              <a:path w="11609711" h="7831278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642990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961936" y="1427539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545712" y="613389"/>
            <a:ext cx="2832450" cy="2832450"/>
          </a:xfrm>
          <a:custGeom>
            <a:avLst/>
            <a:gdLst/>
            <a:ahLst/>
            <a:cxnLst/>
            <a:rect l="l" t="t" r="r" b="b"/>
            <a:pathLst>
              <a:path w="2832450" h="2832450">
                <a:moveTo>
                  <a:pt x="0" y="0"/>
                </a:moveTo>
                <a:lnTo>
                  <a:pt x="2832449" y="0"/>
                </a:lnTo>
                <a:lnTo>
                  <a:pt x="2832449" y="2832450"/>
                </a:lnTo>
                <a:lnTo>
                  <a:pt x="0" y="283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78842" y="4833730"/>
            <a:ext cx="11731878" cy="186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38"/>
              </a:lnSpc>
            </a:pPr>
            <a:r>
              <a:rPr lang="en-US" sz="13938">
                <a:solidFill>
                  <a:srgbClr val="FFBF40"/>
                </a:solidFill>
                <a:latin typeface="Now Heavy"/>
              </a:rPr>
              <a:t>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8367" y="3115486"/>
            <a:ext cx="10425285" cy="1454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30"/>
              </a:lnSpc>
            </a:pPr>
            <a:r>
              <a:rPr lang="en-US" sz="8450" spc="785">
                <a:solidFill>
                  <a:srgbClr val="4466BF"/>
                </a:solidFill>
                <a:latin typeface="Now Heavy"/>
              </a:rPr>
              <a:t>SKIN DISEASES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8842" y="6631762"/>
            <a:ext cx="9582008" cy="365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4"/>
              </a:lnSpc>
            </a:pPr>
            <a:r>
              <a:rPr lang="en-US" sz="3403">
                <a:solidFill>
                  <a:srgbClr val="1D419F"/>
                </a:solidFill>
                <a:latin typeface="Montserrat Classic"/>
              </a:rPr>
              <a:t>Supervised by:                      </a:t>
            </a:r>
            <a:r>
              <a:rPr lang="en-US" sz="3403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3403">
                <a:solidFill>
                  <a:srgbClr val="1D419F"/>
                </a:solidFill>
                <a:latin typeface="Montserrat Classic"/>
              </a:rPr>
              <a:t>                </a:t>
            </a:r>
          </a:p>
          <a:p>
            <a:pPr algn="just">
              <a:lnSpc>
                <a:spcPts val="4914"/>
              </a:lnSpc>
            </a:pPr>
            <a:r>
              <a:rPr lang="en-US" sz="3510">
                <a:solidFill>
                  <a:srgbClr val="000000"/>
                </a:solidFill>
                <a:latin typeface="Montserrat Classic"/>
              </a:rPr>
              <a:t>Dr. Yasser Abd El Hamid</a:t>
            </a:r>
          </a:p>
          <a:p>
            <a:pPr algn="just">
              <a:lnSpc>
                <a:spcPts val="4914"/>
              </a:lnSpc>
            </a:pPr>
            <a:r>
              <a:rPr lang="en-US" sz="3510">
                <a:solidFill>
                  <a:srgbClr val="000000"/>
                </a:solidFill>
                <a:latin typeface="Montserrat Classic"/>
              </a:rPr>
              <a:t>Eng. Yasmine Mahmoud</a:t>
            </a:r>
          </a:p>
          <a:p>
            <a:pPr algn="just">
              <a:lnSpc>
                <a:spcPts val="4914"/>
              </a:lnSpc>
            </a:pPr>
            <a:r>
              <a:rPr lang="en-US" sz="3510">
                <a:solidFill>
                  <a:srgbClr val="1D419F"/>
                </a:solidFill>
                <a:latin typeface="Montserrat Classic"/>
              </a:rPr>
              <a:t>Center:</a:t>
            </a:r>
            <a:r>
              <a:rPr lang="en-US" sz="3510">
                <a:solidFill>
                  <a:srgbClr val="000000"/>
                </a:solidFill>
                <a:latin typeface="Montserrat Classic"/>
              </a:rPr>
              <a:t> </a:t>
            </a:r>
          </a:p>
          <a:p>
            <a:pPr algn="just">
              <a:lnSpc>
                <a:spcPts val="4914"/>
              </a:lnSpc>
            </a:pPr>
            <a:r>
              <a:rPr lang="en-US" sz="3510">
                <a:solidFill>
                  <a:srgbClr val="000000"/>
                </a:solidFill>
                <a:latin typeface="Montserrat Classic"/>
              </a:rPr>
              <a:t>Alexandria</a:t>
            </a:r>
          </a:p>
          <a:p>
            <a:pPr algn="r">
              <a:lnSpc>
                <a:spcPts val="4914"/>
              </a:lnSpc>
            </a:pPr>
            <a:r>
              <a:rPr lang="en-US" sz="3510" spc="122">
                <a:solidFill>
                  <a:srgbClr val="000000"/>
                </a:solidFill>
                <a:latin typeface="Montserrat Classic"/>
              </a:rPr>
              <a:t>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32691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91767" y="6885992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7"/>
                </a:lnTo>
                <a:lnTo>
                  <a:pt x="0" y="279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876358" y="737813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238770" y="4765597"/>
            <a:ext cx="8976274" cy="21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0"/>
              </a:lnSpc>
            </a:pPr>
            <a:r>
              <a:rPr lang="en-US" sz="8030" spc="401">
                <a:solidFill>
                  <a:srgbClr val="FFBF40"/>
                </a:solidFill>
                <a:latin typeface="Now Bold"/>
              </a:rPr>
              <a:t>Related</a:t>
            </a:r>
          </a:p>
          <a:p>
            <a:pPr marL="0" lvl="0" indent="0" algn="ctr">
              <a:lnSpc>
                <a:spcPts val="8030"/>
              </a:lnSpc>
              <a:spcBef>
                <a:spcPct val="0"/>
              </a:spcBef>
            </a:pPr>
            <a:r>
              <a:rPr lang="en-US" sz="8030" spc="401">
                <a:solidFill>
                  <a:srgbClr val="FFBF40"/>
                </a:solidFill>
                <a:latin typeface="Now Bold"/>
              </a:rPr>
              <a:t>Work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56055" y="-569283"/>
            <a:ext cx="11468866" cy="9236776"/>
            <a:chOff x="0" y="0"/>
            <a:chExt cx="13881242" cy="11179651"/>
          </a:xfrm>
        </p:grpSpPr>
        <p:sp>
          <p:nvSpPr>
            <p:cNvPr id="8" name="Freeform 8"/>
            <p:cNvSpPr/>
            <p:nvPr/>
          </p:nvSpPr>
          <p:spPr>
            <a:xfrm>
              <a:off x="-4394" y="-4420"/>
              <a:ext cx="13885637" cy="11188529"/>
            </a:xfrm>
            <a:custGeom>
              <a:avLst/>
              <a:gdLst/>
              <a:ahLst/>
              <a:cxnLst/>
              <a:rect l="l" t="t" r="r" b="b"/>
              <a:pathLst>
                <a:path w="13885637" h="11188529">
                  <a:moveTo>
                    <a:pt x="13399127" y="8842076"/>
                  </a:moveTo>
                  <a:cubicBezTo>
                    <a:pt x="13711371" y="9269861"/>
                    <a:pt x="13736858" y="9816957"/>
                    <a:pt x="13406788" y="10277320"/>
                  </a:cubicBezTo>
                  <a:cubicBezTo>
                    <a:pt x="12918419" y="10958463"/>
                    <a:pt x="11836793" y="11188530"/>
                    <a:pt x="10991092" y="10798636"/>
                  </a:cubicBezTo>
                  <a:cubicBezTo>
                    <a:pt x="9699165" y="10186495"/>
                    <a:pt x="8027197" y="10356205"/>
                    <a:pt x="6945293" y="11184027"/>
                  </a:cubicBezTo>
                  <a:lnTo>
                    <a:pt x="6944543" y="11184027"/>
                  </a:lnTo>
                  <a:cubicBezTo>
                    <a:pt x="5882934" y="10371700"/>
                    <a:pt x="4247085" y="10178111"/>
                    <a:pt x="2912348" y="10792331"/>
                  </a:cubicBezTo>
                  <a:cubicBezTo>
                    <a:pt x="2381307" y="11043809"/>
                    <a:pt x="1701876" y="11064246"/>
                    <a:pt x="1130274" y="10798501"/>
                  </a:cubicBezTo>
                  <a:cubicBezTo>
                    <a:pt x="284573" y="10405128"/>
                    <a:pt x="0" y="9533973"/>
                    <a:pt x="482992" y="8852853"/>
                  </a:cubicBezTo>
                  <a:cubicBezTo>
                    <a:pt x="1243100" y="7812615"/>
                    <a:pt x="1032244" y="6465959"/>
                    <a:pt x="4394" y="5594649"/>
                  </a:cubicBezTo>
                  <a:lnTo>
                    <a:pt x="4394" y="5594045"/>
                  </a:lnTo>
                  <a:cubicBezTo>
                    <a:pt x="1013116" y="4739011"/>
                    <a:pt x="1253373" y="3421692"/>
                    <a:pt x="490793" y="2346617"/>
                  </a:cubicBezTo>
                  <a:cubicBezTo>
                    <a:pt x="178465" y="1918922"/>
                    <a:pt x="153062" y="1371736"/>
                    <a:pt x="483186" y="911440"/>
                  </a:cubicBezTo>
                  <a:cubicBezTo>
                    <a:pt x="971500" y="230141"/>
                    <a:pt x="2053127" y="13"/>
                    <a:pt x="2898827" y="389946"/>
                  </a:cubicBezTo>
                  <a:cubicBezTo>
                    <a:pt x="4190727" y="1001974"/>
                    <a:pt x="5862695" y="832242"/>
                    <a:pt x="6944654" y="4420"/>
                  </a:cubicBezTo>
                  <a:lnTo>
                    <a:pt x="6945404" y="4420"/>
                  </a:lnTo>
                  <a:cubicBezTo>
                    <a:pt x="8039245" y="841409"/>
                    <a:pt x="9684423" y="995892"/>
                    <a:pt x="10991203" y="389923"/>
                  </a:cubicBezTo>
                  <a:cubicBezTo>
                    <a:pt x="11836904" y="0"/>
                    <a:pt x="12918530" y="230051"/>
                    <a:pt x="13406900" y="911238"/>
                  </a:cubicBezTo>
                  <a:cubicBezTo>
                    <a:pt x="13736968" y="1371624"/>
                    <a:pt x="13711481" y="1918899"/>
                    <a:pt x="13399127" y="2346684"/>
                  </a:cubicBezTo>
                  <a:cubicBezTo>
                    <a:pt x="12636629" y="3421759"/>
                    <a:pt x="12877025" y="4738899"/>
                    <a:pt x="13885637" y="5593955"/>
                  </a:cubicBezTo>
                  <a:lnTo>
                    <a:pt x="13885637" y="5594559"/>
                  </a:lnTo>
                  <a:cubicBezTo>
                    <a:pt x="12876887" y="6449682"/>
                    <a:pt x="12636630" y="7767001"/>
                    <a:pt x="13399127" y="8842076"/>
                  </a:cubicBezTo>
                </a:path>
              </a:pathLst>
            </a:custGeom>
            <a:blipFill>
              <a:blip r:embed="rId9"/>
              <a:stretch>
                <a:fillRect t="-12082" b="-120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700">
            <a:off x="13658419" y="-3614281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710791"/>
          <a:ext cx="16017783" cy="7953154"/>
        </p:xfrm>
        <a:graphic>
          <a:graphicData uri="http://schemas.openxmlformats.org/drawingml/2006/table">
            <a:tbl>
              <a:tblPr/>
              <a:tblGrid>
                <a:gridCol w="705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1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565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498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Classification of Skin Cancer with Deep Transfer Learning 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2022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International Skin Imaging Collaboration (ISIC)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97.89%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307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Multi-Features Extraction Based on Deep Learning for Skin Lesion Classification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2022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ISIC 2019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(92.34% and 91.71% 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943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Early Detection of Skin Cancer Using Deep Learning Architectures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2019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ISIC-archive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88.20%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-161577"/>
            <a:ext cx="11042787" cy="1362075"/>
            <a:chOff x="0" y="0"/>
            <a:chExt cx="14723716" cy="18161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723716" cy="1816100"/>
              <a:chOff x="0" y="0"/>
              <a:chExt cx="2908388" cy="35873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08388" cy="358736"/>
              </a:xfrm>
              <a:custGeom>
                <a:avLst/>
                <a:gdLst/>
                <a:ahLst/>
                <a:cxnLst/>
                <a:rect l="l" t="t" r="r" b="b"/>
                <a:pathLst>
                  <a:path w="2908388" h="358736">
                    <a:moveTo>
                      <a:pt x="0" y="0"/>
                    </a:moveTo>
                    <a:lnTo>
                      <a:pt x="2908388" y="0"/>
                    </a:lnTo>
                    <a:lnTo>
                      <a:pt x="2908388" y="358736"/>
                    </a:lnTo>
                    <a:lnTo>
                      <a:pt x="0" y="3587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2908388" cy="415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1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67059" y="659886"/>
              <a:ext cx="14256658" cy="553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30"/>
                </a:lnSpc>
                <a:spcBef>
                  <a:spcPct val="0"/>
                </a:spcBef>
              </a:pPr>
              <a:r>
                <a:rPr lang="en-US" sz="3030" spc="151">
                  <a:solidFill>
                    <a:srgbClr val="FFFFFF"/>
                  </a:solidFill>
                  <a:latin typeface="Now Bold"/>
                </a:rPr>
                <a:t>References of Skin Diseases with Deep Learning :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32691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78237" y="6721549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7"/>
                </a:lnTo>
                <a:lnTo>
                  <a:pt x="0" y="279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23974" y="7937765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15393" y="566377"/>
            <a:ext cx="10976816" cy="8691923"/>
          </a:xfrm>
          <a:custGeom>
            <a:avLst/>
            <a:gdLst/>
            <a:ahLst/>
            <a:cxnLst/>
            <a:rect l="l" t="t" r="r" b="b"/>
            <a:pathLst>
              <a:path w="10976816" h="8691923">
                <a:moveTo>
                  <a:pt x="0" y="0"/>
                </a:moveTo>
                <a:lnTo>
                  <a:pt x="10976816" y="0"/>
                </a:lnTo>
                <a:lnTo>
                  <a:pt x="10976816" y="8691923"/>
                </a:lnTo>
                <a:lnTo>
                  <a:pt x="0" y="86919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7700" y="5022870"/>
            <a:ext cx="8976274" cy="141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29"/>
              </a:lnSpc>
              <a:spcBef>
                <a:spcPct val="0"/>
              </a:spcBef>
            </a:pPr>
            <a:r>
              <a:rPr lang="en-US" sz="10529" spc="526">
                <a:solidFill>
                  <a:srgbClr val="FFBF40"/>
                </a:solidFill>
                <a:latin typeface="Now Bold"/>
              </a:rPr>
              <a:t>Datasets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80499" y="323850"/>
          <a:ext cx="16178801" cy="9147781"/>
        </p:xfrm>
        <a:graphic>
          <a:graphicData uri="http://schemas.openxmlformats.org/drawingml/2006/table">
            <a:tbl>
              <a:tblPr/>
              <a:tblGrid>
                <a:gridCol w="3986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73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02793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Disease Name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ISIC 2019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HAM10000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PAD-UFES-20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ISIC 2017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Merge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Melanoma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AB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4522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1113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52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521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6208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Melanocytic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ED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12896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6705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244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19845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Basal cell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AB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3323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514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845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4682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Actinic keratosis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ED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867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327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730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1924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Benign keratosis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B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2624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1099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3723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Dermatofibroma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ED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239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115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354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Vascular lesion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ED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253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142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395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Squamos cell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AB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629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192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821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Seborrheic keratosis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ED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235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374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609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Benign nevi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B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1855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"/>
                        </a:rPr>
                        <a:t>1855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 Bold"/>
                        </a:rPr>
                        <a:t>Total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 Bold"/>
                        </a:rPr>
                        <a:t>23127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ED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 Bold"/>
                        </a:rPr>
                        <a:t>11711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AB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 Bold"/>
                        </a:rPr>
                        <a:t>5578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B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 Bold"/>
                        </a:rPr>
                        <a:t>40416</a:t>
                      </a:r>
                      <a:endParaRPr lang="en-US" sz="1100"/>
                    </a:p>
                  </a:txBody>
                  <a:tcPr marL="38100" marR="38100" marT="38100" marB="381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78749"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 Bold"/>
                        </a:rPr>
                        <a:t>17289</a:t>
                      </a:r>
                      <a:endParaRPr lang="en-US" sz="1100"/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F9BAB9">
                            <a:alpha val="100000"/>
                          </a:srgbClr>
                        </a:gs>
                        <a:gs pos="100000">
                          <a:srgbClr val="C5EBFA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ns Bold"/>
                        </a:rPr>
                        <a:t>17289</a:t>
                      </a:r>
                      <a:endParaRPr lang="en-US" sz="1100"/>
                    </a:p>
                  </a:txBody>
                  <a:tcPr marL="38100" marR="38100" marT="38100" marB="381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F9BAB9">
                            <a:alpha val="100000"/>
                          </a:srgbClr>
                        </a:gs>
                        <a:gs pos="100000">
                          <a:srgbClr val="C5EBFA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38100" marR="38100" marT="38100" marB="381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514355" y="3440067"/>
            <a:ext cx="514345" cy="5143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4355" y="6723295"/>
            <a:ext cx="514345" cy="5143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25606" y="196783"/>
            <a:ext cx="8009394" cy="1335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dirty="0">
                <a:solidFill>
                  <a:srgbClr val="000000"/>
                </a:solidFill>
                <a:latin typeface="Canva Sans Bold"/>
              </a:rPr>
              <a:t>Priority Criteria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2417" y="1991356"/>
            <a:ext cx="3476380" cy="79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Open Sans Bold"/>
              </a:rPr>
              <a:t>ISIC 2019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0820" y="4006969"/>
            <a:ext cx="3943022" cy="79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Open Sans Bold"/>
              </a:rPr>
              <a:t>HAM 10000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1762" y="5989410"/>
            <a:ext cx="3736300" cy="79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Open Sans Bold"/>
              </a:rPr>
              <a:t>PAD-UFES-20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0820" y="8012972"/>
            <a:ext cx="3076201" cy="795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Open Sans Bold"/>
              </a:rPr>
              <a:t>ISIC 2017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43294" y="8931804"/>
            <a:ext cx="2193700" cy="1031222"/>
            <a:chOff x="0" y="0"/>
            <a:chExt cx="2924933" cy="137496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74963" cy="137496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1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49970" y="0"/>
              <a:ext cx="1374963" cy="137496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2</a:t>
                </a: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375571" y="6861099"/>
            <a:ext cx="3358272" cy="1031222"/>
            <a:chOff x="0" y="0"/>
            <a:chExt cx="4477697" cy="137496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74963" cy="137496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1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549970" y="0"/>
              <a:ext cx="1374963" cy="1374963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2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102733" y="0"/>
              <a:ext cx="1374963" cy="137496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3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443294" y="2786363"/>
            <a:ext cx="4522845" cy="1031222"/>
            <a:chOff x="0" y="0"/>
            <a:chExt cx="6030460" cy="137496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374963" cy="1374963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1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549970" y="0"/>
              <a:ext cx="1374963" cy="1374963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2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102733" y="0"/>
              <a:ext cx="1374963" cy="1374963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3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4655497" y="0"/>
              <a:ext cx="1374963" cy="1374963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4</a:t>
                </a: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1375571" y="4923185"/>
            <a:ext cx="4522845" cy="1031222"/>
            <a:chOff x="0" y="0"/>
            <a:chExt cx="6030460" cy="137496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374963" cy="1374963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1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549970" y="0"/>
              <a:ext cx="1374963" cy="137496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2</a:t>
                </a: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3102733" y="0"/>
              <a:ext cx="1374963" cy="1374963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3</a:t>
                </a: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4655497" y="0"/>
              <a:ext cx="1374963" cy="1374963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4</a:t>
                </a:r>
              </a:p>
            </p:txBody>
          </p:sp>
        </p:grpSp>
      </p:grpSp>
      <p:sp>
        <p:nvSpPr>
          <p:cNvPr id="51" name="Freeform 51"/>
          <p:cNvSpPr/>
          <p:nvPr/>
        </p:nvSpPr>
        <p:spPr>
          <a:xfrm rot="-8437795">
            <a:off x="-5981619" y="815467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2"/>
          <p:cNvGrpSpPr/>
          <p:nvPr/>
        </p:nvGrpSpPr>
        <p:grpSpPr>
          <a:xfrm>
            <a:off x="9144000" y="2846574"/>
            <a:ext cx="4544372" cy="1046095"/>
            <a:chOff x="0" y="0"/>
            <a:chExt cx="6059162" cy="1394793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1394793" cy="1394793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1</a:t>
                </a:r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1915470" y="176917"/>
              <a:ext cx="4143692" cy="926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2"/>
                </a:lnSpc>
                <a:spcBef>
                  <a:spcPct val="0"/>
                </a:spcBef>
              </a:pPr>
              <a:r>
                <a:rPr lang="en-US" sz="4347">
                  <a:solidFill>
                    <a:srgbClr val="000000"/>
                  </a:solidFill>
                  <a:latin typeface="Open Sans Bold"/>
                </a:rPr>
                <a:t>Availability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9144000" y="4485435"/>
            <a:ext cx="8578946" cy="1373505"/>
            <a:chOff x="0" y="0"/>
            <a:chExt cx="11438594" cy="1831340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133150"/>
              <a:ext cx="1394793" cy="1394793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2</a:t>
                </a:r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1915470" y="-47625"/>
              <a:ext cx="9523125" cy="1878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55"/>
                </a:lnSpc>
                <a:spcBef>
                  <a:spcPct val="0"/>
                </a:spcBef>
              </a:pPr>
              <a:r>
                <a:rPr lang="en-US" sz="4350">
                  <a:solidFill>
                    <a:srgbClr val="000000"/>
                  </a:solidFill>
                  <a:latin typeface="Open Sans Bold"/>
                </a:rPr>
                <a:t>Aim to facilitate training neuron network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9144000" y="6344715"/>
            <a:ext cx="8514015" cy="1373505"/>
            <a:chOff x="0" y="0"/>
            <a:chExt cx="11352020" cy="1831340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218274"/>
              <a:ext cx="1394793" cy="1394793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3</a:t>
                </a:r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915470" y="-47625"/>
              <a:ext cx="9436550" cy="1878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55"/>
                </a:lnSpc>
                <a:spcBef>
                  <a:spcPct val="0"/>
                </a:spcBef>
              </a:pPr>
              <a:r>
                <a:rPr lang="en-US" sz="4350">
                  <a:solidFill>
                    <a:srgbClr val="000000"/>
                  </a:solidFill>
                  <a:latin typeface="Open Sans Bold"/>
                </a:rPr>
                <a:t>Suitable number of skin diseases.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144000" y="8206128"/>
            <a:ext cx="8514015" cy="1373532"/>
            <a:chOff x="0" y="0"/>
            <a:chExt cx="11352020" cy="1831376"/>
          </a:xfrm>
        </p:grpSpPr>
        <p:grpSp>
          <p:nvGrpSpPr>
            <p:cNvPr id="68" name="Group 68"/>
            <p:cNvGrpSpPr/>
            <p:nvPr/>
          </p:nvGrpSpPr>
          <p:grpSpPr>
            <a:xfrm>
              <a:off x="0" y="218292"/>
              <a:ext cx="1394793" cy="1394793"/>
              <a:chOff x="0" y="0"/>
              <a:chExt cx="812800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73DE8">
                      <a:alpha val="100000"/>
                    </a:srgbClr>
                  </a:gs>
                  <a:gs pos="100000">
                    <a:srgbClr val="528DE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42"/>
                  </a:lnSpc>
                </a:pPr>
                <a:r>
                  <a:rPr lang="en-US" sz="3647">
                    <a:solidFill>
                      <a:srgbClr val="FFFFFF"/>
                    </a:solidFill>
                    <a:latin typeface="Open Sans Bold"/>
                  </a:rPr>
                  <a:t>4</a:t>
                </a:r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1872289" y="-47625"/>
              <a:ext cx="9479730" cy="1879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52"/>
                </a:lnSpc>
                <a:spcBef>
                  <a:spcPct val="0"/>
                </a:spcBef>
              </a:pPr>
              <a:r>
                <a:rPr lang="en-US" sz="4347">
                  <a:solidFill>
                    <a:srgbClr val="000000"/>
                  </a:solidFill>
                  <a:latin typeface="Open Sans Bold"/>
                </a:rPr>
                <a:t>Large number of images in each disease.</a:t>
              </a:r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5976050" y="2818238"/>
            <a:ext cx="15239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BF40"/>
                </a:solidFill>
                <a:latin typeface="Canva Sans Bold"/>
              </a:rPr>
              <a:t>25k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908328" y="4923185"/>
            <a:ext cx="15239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BF40"/>
                </a:solidFill>
                <a:latin typeface="Canva Sans Bold"/>
              </a:rPr>
              <a:t>10k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733844" y="6902272"/>
            <a:ext cx="15239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BF40"/>
                </a:solidFill>
                <a:latin typeface="Canva Sans Bold"/>
              </a:rPr>
              <a:t>2.2k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698460" y="8956243"/>
            <a:ext cx="15239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BF40"/>
                </a:solidFill>
                <a:latin typeface="Canva Sans Bold"/>
              </a:rPr>
              <a:t>2.7k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3706" y="196783"/>
            <a:ext cx="8444389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Canva Sans Bold"/>
              </a:rPr>
              <a:t>Unused Datasets </a:t>
            </a:r>
          </a:p>
        </p:txBody>
      </p:sp>
      <p:sp>
        <p:nvSpPr>
          <p:cNvPr id="3" name="Freeform 3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41787" y="6303163"/>
            <a:ext cx="7213426" cy="275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3"/>
              </a:lnSpc>
            </a:pPr>
            <a:r>
              <a:rPr lang="en-US" sz="3959">
                <a:solidFill>
                  <a:srgbClr val="000000"/>
                </a:solidFill>
                <a:latin typeface="Canva Sans"/>
              </a:rPr>
              <a:t>1. Num_images is very small.</a:t>
            </a:r>
          </a:p>
          <a:p>
            <a:pPr marL="0" lvl="0" indent="0" algn="l">
              <a:lnSpc>
                <a:spcPts val="5543"/>
              </a:lnSpc>
              <a:spcBef>
                <a:spcPct val="0"/>
              </a:spcBef>
            </a:pPr>
            <a:r>
              <a:rPr lang="en-US" sz="3959">
                <a:solidFill>
                  <a:srgbClr val="000000"/>
                </a:solidFill>
                <a:latin typeface="Canva Sans"/>
              </a:rPr>
              <a:t>2. Diseases don’t intersect with the majority of available diseases.</a:t>
            </a:r>
          </a:p>
        </p:txBody>
      </p:sp>
      <p:sp>
        <p:nvSpPr>
          <p:cNvPr id="5" name="Freeform 5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661887" y="7492518"/>
            <a:ext cx="292262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Dermofit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61887" y="1999321"/>
            <a:ext cx="365129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BCN20000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1887" y="4746581"/>
            <a:ext cx="161571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PH2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5613" y="5408011"/>
            <a:ext cx="282142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Derm7pt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15613" y="1937408"/>
            <a:ext cx="7285949" cy="2934414"/>
            <a:chOff x="0" y="-95251"/>
            <a:chExt cx="9714599" cy="391255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1"/>
              <a:ext cx="4602116" cy="11656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 err="1">
                  <a:solidFill>
                    <a:srgbClr val="000000"/>
                  </a:solidFill>
                  <a:latin typeface="Canva Sans Bold"/>
                </a:rPr>
                <a:t>DermNet</a:t>
              </a:r>
              <a:endParaRPr lang="en-US" sz="5199" dirty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68232" y="1093893"/>
              <a:ext cx="9146367" cy="2723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43"/>
                </a:lnSpc>
              </a:pPr>
              <a:r>
                <a:rPr lang="en-US" sz="3959">
                  <a:solidFill>
                    <a:srgbClr val="000000"/>
                  </a:solidFill>
                  <a:latin typeface="Canva Sans"/>
                </a:rPr>
                <a:t>1. Num_images is very small</a:t>
              </a:r>
            </a:p>
            <a:p>
              <a:pPr algn="l">
                <a:lnSpc>
                  <a:spcPts val="5543"/>
                </a:lnSpc>
              </a:pPr>
              <a:r>
                <a:rPr lang="en-US" sz="3959">
                  <a:solidFill>
                    <a:srgbClr val="000000"/>
                  </a:solidFill>
                  <a:latin typeface="Canva Sans"/>
                </a:rPr>
                <a:t>2. Aim to archive to medical.</a:t>
              </a:r>
            </a:p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>
                  <a:solidFill>
                    <a:srgbClr val="000000"/>
                  </a:solidFill>
                  <a:latin typeface="Canva Sans"/>
                </a:rPr>
                <a:t>3. lack of Organization.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084807" y="2810216"/>
            <a:ext cx="7387415" cy="206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3"/>
              </a:lnSpc>
            </a:pPr>
            <a:r>
              <a:rPr lang="en-US" sz="3959">
                <a:solidFill>
                  <a:srgbClr val="000000"/>
                </a:solidFill>
                <a:latin typeface="Canva Sans"/>
              </a:rPr>
              <a:t>1. Unavailable independently.</a:t>
            </a:r>
          </a:p>
          <a:p>
            <a:pPr algn="l">
              <a:lnSpc>
                <a:spcPts val="5543"/>
              </a:lnSpc>
            </a:pPr>
            <a:r>
              <a:rPr lang="en-US" sz="3959">
                <a:solidFill>
                  <a:srgbClr val="000000"/>
                </a:solidFill>
                <a:latin typeface="Canva Sans"/>
              </a:rPr>
              <a:t>2. Embedded with ISIC 2019.</a:t>
            </a:r>
          </a:p>
          <a:p>
            <a:pPr marL="0" lvl="0" indent="0" algn="l">
              <a:lnSpc>
                <a:spcPts val="5543"/>
              </a:lnSpc>
              <a:spcBef>
                <a:spcPct val="0"/>
              </a:spcBef>
            </a:pPr>
            <a:endParaRPr lang="en-US" sz="395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84807" y="5643201"/>
            <a:ext cx="7387580" cy="136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3"/>
              </a:lnSpc>
            </a:pPr>
            <a:r>
              <a:rPr lang="en-US" sz="3959">
                <a:solidFill>
                  <a:srgbClr val="000000"/>
                </a:solidFill>
                <a:latin typeface="Canva Sans"/>
              </a:rPr>
              <a:t>1. Num_images is very small.</a:t>
            </a:r>
          </a:p>
          <a:p>
            <a:pPr marL="0" lvl="0" indent="0" algn="l">
              <a:lnSpc>
                <a:spcPts val="5543"/>
              </a:lnSpc>
              <a:spcBef>
                <a:spcPct val="0"/>
              </a:spcBef>
            </a:pPr>
            <a:r>
              <a:rPr lang="en-US" sz="3959">
                <a:solidFill>
                  <a:srgbClr val="000000"/>
                </a:solidFill>
                <a:latin typeface="Canva Sans"/>
              </a:rPr>
              <a:t>2. Diseases are very general.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84807" y="8389138"/>
            <a:ext cx="3018222" cy="67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43"/>
              </a:lnSpc>
              <a:spcBef>
                <a:spcPct val="0"/>
              </a:spcBef>
            </a:pPr>
            <a:r>
              <a:rPr lang="en-US" sz="3959">
                <a:solidFill>
                  <a:srgbClr val="000000"/>
                </a:solidFill>
                <a:latin typeface="Canva Sans"/>
              </a:rPr>
              <a:t>Unavailable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687300" y="-3597100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696515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1149" y="3476754"/>
            <a:ext cx="6470766" cy="4313844"/>
          </a:xfrm>
          <a:custGeom>
            <a:avLst/>
            <a:gdLst/>
            <a:ahLst/>
            <a:cxnLst/>
            <a:rect l="l" t="t" r="r" b="b"/>
            <a:pathLst>
              <a:path w="6470766" h="4313844">
                <a:moveTo>
                  <a:pt x="0" y="0"/>
                </a:moveTo>
                <a:lnTo>
                  <a:pt x="6470767" y="0"/>
                </a:lnTo>
                <a:lnTo>
                  <a:pt x="6470767" y="4313844"/>
                </a:lnTo>
                <a:lnTo>
                  <a:pt x="0" y="4313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51149" y="977682"/>
            <a:ext cx="5830134" cy="10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0"/>
              </a:lnSpc>
            </a:pPr>
            <a:r>
              <a:rPr lang="en-US" sz="6300">
                <a:solidFill>
                  <a:srgbClr val="000000"/>
                </a:solidFill>
                <a:latin typeface="Canva Sans Bold"/>
              </a:rPr>
              <a:t>DataSet from 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3021" y="6541081"/>
            <a:ext cx="5377308" cy="1005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8"/>
              </a:lnSpc>
            </a:pPr>
            <a:r>
              <a:rPr lang="en-US" sz="5791">
                <a:solidFill>
                  <a:srgbClr val="004380"/>
                </a:solidFill>
                <a:latin typeface="Canva Sans Bold"/>
              </a:rPr>
              <a:t>Isic 2019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084" y="1067654"/>
            <a:ext cx="8012373" cy="93239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572000" y="-2776591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82261" y="720297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425674" y="4006962"/>
            <a:ext cx="10655320" cy="1888816"/>
            <a:chOff x="0" y="0"/>
            <a:chExt cx="14207093" cy="2518422"/>
          </a:xfrm>
        </p:grpSpPr>
        <p:sp>
          <p:nvSpPr>
            <p:cNvPr id="6" name="Freeform 6"/>
            <p:cNvSpPr/>
            <p:nvPr/>
          </p:nvSpPr>
          <p:spPr>
            <a:xfrm>
              <a:off x="2226746" y="2146012"/>
              <a:ext cx="9753600" cy="372410"/>
            </a:xfrm>
            <a:custGeom>
              <a:avLst/>
              <a:gdLst/>
              <a:ahLst/>
              <a:cxnLst/>
              <a:rect l="l" t="t" r="r" b="b"/>
              <a:pathLst>
                <a:path w="9753600" h="372410">
                  <a:moveTo>
                    <a:pt x="0" y="0"/>
                  </a:moveTo>
                  <a:lnTo>
                    <a:pt x="9753600" y="0"/>
                  </a:lnTo>
                  <a:lnTo>
                    <a:pt x="9753600" y="372410"/>
                  </a:lnTo>
                  <a:lnTo>
                    <a:pt x="0" y="372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0975"/>
              <a:ext cx="14207093" cy="1774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529"/>
                </a:lnSpc>
                <a:spcBef>
                  <a:spcPct val="0"/>
                </a:spcBef>
              </a:pPr>
              <a:r>
                <a:rPr lang="en-US" sz="9529" spc="476">
                  <a:solidFill>
                    <a:srgbClr val="FFBF40"/>
                  </a:solidFill>
                  <a:latin typeface="Now Bold"/>
                </a:rPr>
                <a:t>Preprocessing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877314" y="1141264"/>
            <a:ext cx="7859253" cy="8117036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/>
              <a:stretch>
                <a:fillRect l="-1679" r="-16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4380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3065992" y="-354679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14400"/>
            <a:ext cx="14362096" cy="105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Canva Sans Bold"/>
              </a:rPr>
              <a:t>Under sampling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6851" y="3004571"/>
            <a:ext cx="6289160" cy="479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7577" lvl="1" indent="-393789" algn="l">
              <a:lnSpc>
                <a:spcPts val="4742"/>
              </a:lnSpc>
              <a:buFont typeface="Arial"/>
              <a:buChar char="•"/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An exaggerated increase for Melanocytic</a:t>
            </a:r>
          </a:p>
          <a:p>
            <a:pPr algn="ctr">
              <a:lnSpc>
                <a:spcPts val="4742"/>
              </a:lnSpc>
            </a:pPr>
            <a:endParaRPr lang="en-US" sz="3647">
              <a:solidFill>
                <a:srgbClr val="000000"/>
              </a:solidFill>
              <a:latin typeface="Open Sans"/>
            </a:endParaRPr>
          </a:p>
          <a:p>
            <a:pPr marL="787577" lvl="1" indent="-393789" algn="l">
              <a:lnSpc>
                <a:spcPts val="4742"/>
              </a:lnSpc>
              <a:buFont typeface="Arial"/>
              <a:buChar char="•"/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There are few remaining diseases</a:t>
            </a:r>
          </a:p>
          <a:p>
            <a:pPr algn="l">
              <a:lnSpc>
                <a:spcPts val="4742"/>
              </a:lnSpc>
            </a:pPr>
            <a:endParaRPr lang="en-US" sz="3647">
              <a:solidFill>
                <a:srgbClr val="000000"/>
              </a:solidFill>
              <a:latin typeface="Open Sans"/>
            </a:endParaRPr>
          </a:p>
          <a:p>
            <a:pPr marL="787577" lvl="1" indent="-393789" algn="l">
              <a:lnSpc>
                <a:spcPts val="4742"/>
              </a:lnSpc>
              <a:buFont typeface="Arial"/>
              <a:buChar char="•"/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Reduce Melanocytic From 11k to 4k</a:t>
            </a:r>
          </a:p>
        </p:txBody>
      </p:sp>
      <p:sp>
        <p:nvSpPr>
          <p:cNvPr id="6" name="Freeform 6"/>
          <p:cNvSpPr/>
          <p:nvPr/>
        </p:nvSpPr>
        <p:spPr>
          <a:xfrm>
            <a:off x="7891378" y="1839070"/>
            <a:ext cx="9406022" cy="7513405"/>
          </a:xfrm>
          <a:custGeom>
            <a:avLst/>
            <a:gdLst/>
            <a:ahLst/>
            <a:cxnLst/>
            <a:rect l="l" t="t" r="r" b="b"/>
            <a:pathLst>
              <a:path w="9406022" h="7513405">
                <a:moveTo>
                  <a:pt x="0" y="0"/>
                </a:moveTo>
                <a:lnTo>
                  <a:pt x="9406022" y="0"/>
                </a:lnTo>
                <a:lnTo>
                  <a:pt x="9406022" y="7513405"/>
                </a:lnTo>
                <a:lnTo>
                  <a:pt x="0" y="751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3065992" y="-354679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4482486" y="1930375"/>
          <a:ext cx="9340574" cy="7839072"/>
        </p:xfrm>
        <a:graphic>
          <a:graphicData uri="http://schemas.openxmlformats.org/drawingml/2006/table">
            <a:tbl>
              <a:tblPr/>
              <a:tblGrid>
                <a:gridCol w="4948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1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0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D419F"/>
                          </a:solidFill>
                          <a:latin typeface="Canva Sans Bold Italics"/>
                        </a:rPr>
                        <a:t>rescale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1.0/255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0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D419F"/>
                          </a:solidFill>
                          <a:latin typeface="Canva Sans Bold Italics"/>
                        </a:rPr>
                        <a:t>rotation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0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D419F"/>
                          </a:solidFill>
                          <a:latin typeface="Canva Sans Bold Italics"/>
                        </a:rPr>
                        <a:t>width shift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10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D419F"/>
                          </a:solidFill>
                          <a:latin typeface="Canva Sans Bold Italics"/>
                        </a:rPr>
                        <a:t>height shift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10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D419F"/>
                          </a:solidFill>
                          <a:latin typeface="Canva Sans Bold Italics"/>
                        </a:rPr>
                        <a:t>shear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10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D419F"/>
                          </a:solidFill>
                          <a:latin typeface="Canva Sans Bold Italics"/>
                        </a:rPr>
                        <a:t>zoom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10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D419F"/>
                          </a:solidFill>
                          <a:latin typeface="Canva Sans Bold Italics"/>
                        </a:rPr>
                        <a:t>fill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nearest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710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D419F"/>
                          </a:solidFill>
                          <a:latin typeface="Canva Sans Bold Italics"/>
                        </a:rPr>
                        <a:t>horizontal flip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100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D419F"/>
                          </a:solidFill>
                          <a:latin typeface="Canva Sans Bold Italics"/>
                        </a:rPr>
                        <a:t>feature wise std normalization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457206"/>
            <a:ext cx="14362096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Data Augmentation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42076">
            <a:off x="14231016" y="-2021195"/>
            <a:ext cx="8638815" cy="5811567"/>
          </a:xfrm>
          <a:custGeom>
            <a:avLst/>
            <a:gdLst/>
            <a:ahLst/>
            <a:cxnLst/>
            <a:rect l="l" t="t" r="r" b="b"/>
            <a:pathLst>
              <a:path w="8638815" h="5811567">
                <a:moveTo>
                  <a:pt x="0" y="0"/>
                </a:moveTo>
                <a:lnTo>
                  <a:pt x="8638816" y="0"/>
                </a:lnTo>
                <a:lnTo>
                  <a:pt x="8638816" y="5811566"/>
                </a:lnTo>
                <a:lnTo>
                  <a:pt x="0" y="581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987067">
            <a:off x="-3873262" y="7681351"/>
            <a:ext cx="7746525" cy="5211299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4" y="0"/>
                </a:lnTo>
                <a:lnTo>
                  <a:pt x="7746524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807715" y="2481114"/>
          <a:ext cx="12672570" cy="7067550"/>
        </p:xfrm>
        <a:graphic>
          <a:graphicData uri="http://schemas.openxmlformats.org/drawingml/2006/table">
            <a:tbl>
              <a:tblPr/>
              <a:tblGrid>
                <a:gridCol w="914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469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spc="99">
                          <a:solidFill>
                            <a:srgbClr val="000000"/>
                          </a:solidFill>
                          <a:latin typeface="Canva Sans Bold"/>
                        </a:rPr>
                        <a:t>Raed Mohamed Badr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  <a:ea typeface="Canva Sans Bold"/>
                        </a:rPr>
                        <a:t>20-0﻿0898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69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spc="47">
                          <a:solidFill>
                            <a:srgbClr val="000000"/>
                          </a:solidFill>
                          <a:latin typeface="Canva Sans Bold"/>
                        </a:rPr>
                        <a:t>Banoub Nagy Edwar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</a:rPr>
                        <a:t>20-01025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69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Sherif Mohamed Waheed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  <a:ea typeface="Canva Sans Bold"/>
                        </a:rPr>
                        <a:t>20-0115﻿3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469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Mohamed Kamal Abdelaziz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</a:rPr>
                        <a:t>20-01080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9356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Rawda Abdelhadi Alkashef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  <a:ea typeface="Canva Sans Bold"/>
                        </a:rPr>
                        <a:t>20-0﻿0774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469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Rowan Abdelkader Mohamed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  <a:ea typeface="Canva Sans Bold"/>
                        </a:rPr>
                        <a:t>20-﻿01472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469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Maryam Mohamed Abdelsamad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</a:rPr>
                        <a:t>20-00120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510452"/>
            <a:ext cx="10251388" cy="143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61"/>
              </a:lnSpc>
              <a:spcBef>
                <a:spcPct val="0"/>
              </a:spcBef>
            </a:pPr>
            <a:r>
              <a:rPr lang="en-US" sz="8258" spc="768">
                <a:solidFill>
                  <a:srgbClr val="FFBF40"/>
                </a:solidFill>
                <a:latin typeface="Now Heavy"/>
              </a:rPr>
              <a:t>TEAM MEMBERS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71321"/>
            <a:ext cx="14362096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Dull razor Algorithm</a:t>
            </a:r>
          </a:p>
        </p:txBody>
      </p:sp>
      <p:sp>
        <p:nvSpPr>
          <p:cNvPr id="3" name="Freeform 3"/>
          <p:cNvSpPr/>
          <p:nvPr/>
        </p:nvSpPr>
        <p:spPr>
          <a:xfrm rot="-8437795">
            <a:off x="13116296" y="-382346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44267" y="2047684"/>
            <a:ext cx="14478951" cy="4182808"/>
          </a:xfrm>
          <a:custGeom>
            <a:avLst/>
            <a:gdLst/>
            <a:ahLst/>
            <a:cxnLst/>
            <a:rect l="l" t="t" r="r" b="b"/>
            <a:pathLst>
              <a:path w="14478951" h="4182808">
                <a:moveTo>
                  <a:pt x="0" y="0"/>
                </a:moveTo>
                <a:lnTo>
                  <a:pt x="14478952" y="0"/>
                </a:lnTo>
                <a:lnTo>
                  <a:pt x="14478952" y="4182808"/>
                </a:lnTo>
                <a:lnTo>
                  <a:pt x="0" y="418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3426378" y="7177056"/>
            <a:ext cx="1284917" cy="0"/>
          </a:xfrm>
          <a:prstGeom prst="line">
            <a:avLst/>
          </a:prstGeom>
          <a:ln w="5715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6093407" y="7177056"/>
            <a:ext cx="1260757" cy="0"/>
          </a:xfrm>
          <a:prstGeom prst="line">
            <a:avLst/>
          </a:prstGeom>
          <a:ln w="5715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8736275" y="7177056"/>
            <a:ext cx="1285875" cy="0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1404261" y="7177056"/>
            <a:ext cx="1201605" cy="0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3987977" y="7177056"/>
            <a:ext cx="1153130" cy="0"/>
          </a:xfrm>
          <a:prstGeom prst="line">
            <a:avLst/>
          </a:prstGeom>
          <a:ln w="5715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044267" y="6486000"/>
            <a:ext cx="1382111" cy="13821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11296" y="6486000"/>
            <a:ext cx="1382111" cy="138211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D6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54164" y="6486000"/>
            <a:ext cx="1382111" cy="138211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C0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22150" y="6486000"/>
            <a:ext cx="1382111" cy="138211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94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605866" y="6486000"/>
            <a:ext cx="1382111" cy="138211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D6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141107" y="6486000"/>
            <a:ext cx="1382111" cy="138211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23464" y="8258636"/>
            <a:ext cx="2042322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32">
                <a:solidFill>
                  <a:srgbClr val="191919"/>
                </a:solidFill>
                <a:latin typeface="Aileron Bold"/>
              </a:rPr>
              <a:t>Grayscale Conversion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60148" y="8259525"/>
            <a:ext cx="2069549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32">
                <a:solidFill>
                  <a:srgbClr val="191919"/>
                </a:solidFill>
                <a:latin typeface="Aileron Bold"/>
              </a:rPr>
              <a:t>Gaussian Filtering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4058" y="8258636"/>
            <a:ext cx="2042322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32">
                <a:solidFill>
                  <a:srgbClr val="191919"/>
                </a:solidFill>
                <a:latin typeface="Aileron Bold"/>
              </a:rPr>
              <a:t>Hair Mask Creation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92044" y="8259525"/>
            <a:ext cx="2042322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32">
                <a:solidFill>
                  <a:srgbClr val="191919"/>
                </a:solidFill>
                <a:latin typeface="Aileron Bold"/>
              </a:rPr>
              <a:t>Morphological Operations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51315" y="8258636"/>
            <a:ext cx="2091214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32">
                <a:solidFill>
                  <a:srgbClr val="191919"/>
                </a:solidFill>
                <a:latin typeface="Aileron Bold"/>
              </a:rPr>
              <a:t>Inpainting (Interpolation)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974949" y="8259525"/>
            <a:ext cx="2042322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32">
                <a:solidFill>
                  <a:srgbClr val="191919"/>
                </a:solidFill>
                <a:latin typeface="Aileron Bold"/>
              </a:rPr>
              <a:t>Result Integration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51142">
            <a:off x="-6404271" y="-2759577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21496" y="6394364"/>
            <a:ext cx="7889976" cy="301254"/>
          </a:xfrm>
          <a:custGeom>
            <a:avLst/>
            <a:gdLst/>
            <a:ahLst/>
            <a:cxnLst/>
            <a:rect l="l" t="t" r="r" b="b"/>
            <a:pathLst>
              <a:path w="7889976" h="301254">
                <a:moveTo>
                  <a:pt x="0" y="0"/>
                </a:moveTo>
                <a:lnTo>
                  <a:pt x="7889976" y="0"/>
                </a:lnTo>
                <a:lnTo>
                  <a:pt x="7889976" y="301253"/>
                </a:lnTo>
                <a:lnTo>
                  <a:pt x="0" y="301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471949" y="8082663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826210" y="1365803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5469" y="3936429"/>
            <a:ext cx="10682030" cy="275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29"/>
              </a:lnSpc>
              <a:spcBef>
                <a:spcPct val="0"/>
              </a:spcBef>
            </a:pPr>
            <a:r>
              <a:rPr lang="en-US" sz="10529" spc="526">
                <a:solidFill>
                  <a:srgbClr val="FFBF40"/>
                </a:solidFill>
                <a:latin typeface="Now Heavy"/>
              </a:rPr>
              <a:t>Proposed Final Model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687300" y="-3647404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466512" y="7959705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386662"/>
            <a:ext cx="15952719" cy="5987503"/>
          </a:xfrm>
          <a:custGeom>
            <a:avLst/>
            <a:gdLst/>
            <a:ahLst/>
            <a:cxnLst/>
            <a:rect l="l" t="t" r="r" b="b"/>
            <a:pathLst>
              <a:path w="15952719" h="5987503">
                <a:moveTo>
                  <a:pt x="0" y="0"/>
                </a:moveTo>
                <a:lnTo>
                  <a:pt x="15952719" y="0"/>
                </a:lnTo>
                <a:lnTo>
                  <a:pt x="15952719" y="5987503"/>
                </a:lnTo>
                <a:lnTo>
                  <a:pt x="0" y="5987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14400"/>
            <a:ext cx="14201782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Architecture of DenseNet121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33510"/>
            <a:ext cx="15230482" cy="59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The Base Model with </a:t>
            </a:r>
            <a:r>
              <a:rPr lang="en-US" sz="3647">
                <a:solidFill>
                  <a:srgbClr val="004380"/>
                </a:solidFill>
                <a:latin typeface="Open Sans"/>
              </a:rPr>
              <a:t>pre-trained Dataset ImageNet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687300" y="-4100139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200401"/>
            <a:ext cx="8857770" cy="8519016"/>
          </a:xfrm>
          <a:custGeom>
            <a:avLst/>
            <a:gdLst/>
            <a:ahLst/>
            <a:cxnLst/>
            <a:rect l="l" t="t" r="r" b="b"/>
            <a:pathLst>
              <a:path w="8857770" h="8519016">
                <a:moveTo>
                  <a:pt x="0" y="0"/>
                </a:moveTo>
                <a:lnTo>
                  <a:pt x="8857770" y="0"/>
                </a:lnTo>
                <a:lnTo>
                  <a:pt x="8857770" y="8519017"/>
                </a:lnTo>
                <a:lnTo>
                  <a:pt x="0" y="8519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08940" y="189356"/>
            <a:ext cx="5689759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3"/>
              </a:lnSpc>
            </a:pPr>
            <a:r>
              <a:rPr lang="en-US" sz="5945">
                <a:solidFill>
                  <a:srgbClr val="000000"/>
                </a:solidFill>
                <a:latin typeface="Canva Sans Bold"/>
              </a:rPr>
              <a:t>Custom Layers: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766252"/>
            <a:ext cx="8115300" cy="337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828" lvl="1" indent="-317914" algn="l">
              <a:lnSpc>
                <a:spcPts val="3828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Open Sans"/>
              </a:rPr>
              <a:t>Conv2D and Dense use activation Funcation Relu</a:t>
            </a:r>
          </a:p>
          <a:p>
            <a:pPr algn="l">
              <a:lnSpc>
                <a:spcPts val="3828"/>
              </a:lnSpc>
            </a:pPr>
            <a:endParaRPr lang="en-US" sz="2945">
              <a:solidFill>
                <a:srgbClr val="000000"/>
              </a:solidFill>
              <a:latin typeface="Open Sans"/>
            </a:endParaRPr>
          </a:p>
          <a:p>
            <a:pPr marL="635828" lvl="1" indent="-317914" algn="l">
              <a:lnSpc>
                <a:spcPts val="3828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Open Sans"/>
              </a:rPr>
              <a:t>MaxPooling2D and Conv2D padding is same</a:t>
            </a:r>
          </a:p>
          <a:p>
            <a:pPr algn="l">
              <a:lnSpc>
                <a:spcPts val="3828"/>
              </a:lnSpc>
            </a:pPr>
            <a:endParaRPr lang="en-US" sz="2945">
              <a:solidFill>
                <a:srgbClr val="000000"/>
              </a:solidFill>
              <a:latin typeface="Open Sans"/>
            </a:endParaRPr>
          </a:p>
          <a:p>
            <a:pPr marL="635828" lvl="1" indent="-317914" algn="l">
              <a:lnSpc>
                <a:spcPts val="3828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Open Sans"/>
              </a:rPr>
              <a:t>Dropout (0.5/0.3)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38755" y="1733181"/>
            <a:ext cx="7940649" cy="7940649"/>
          </a:xfrm>
          <a:custGeom>
            <a:avLst/>
            <a:gdLst/>
            <a:ahLst/>
            <a:cxnLst/>
            <a:rect l="l" t="t" r="r" b="b"/>
            <a:pathLst>
              <a:path w="7940649" h="7940649">
                <a:moveTo>
                  <a:pt x="0" y="0"/>
                </a:moveTo>
                <a:lnTo>
                  <a:pt x="7940649" y="0"/>
                </a:lnTo>
                <a:lnTo>
                  <a:pt x="7940649" y="7940649"/>
                </a:lnTo>
                <a:lnTo>
                  <a:pt x="0" y="7940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881607">
            <a:off x="9398171" y="6936222"/>
            <a:ext cx="1977231" cy="787297"/>
          </a:xfrm>
          <a:custGeom>
            <a:avLst/>
            <a:gdLst/>
            <a:ahLst/>
            <a:cxnLst/>
            <a:rect l="l" t="t" r="r" b="b"/>
            <a:pathLst>
              <a:path w="1977231" h="787297">
                <a:moveTo>
                  <a:pt x="0" y="0"/>
                </a:moveTo>
                <a:lnTo>
                  <a:pt x="1977230" y="0"/>
                </a:lnTo>
                <a:lnTo>
                  <a:pt x="1977230" y="787297"/>
                </a:lnTo>
                <a:lnTo>
                  <a:pt x="0" y="787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222789"/>
            <a:ext cx="9510055" cy="580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3545">
                <a:solidFill>
                  <a:srgbClr val="000000"/>
                </a:solidFill>
                <a:latin typeface="Open Sans"/>
              </a:rPr>
              <a:t>the combination of freezing and selectively unfreezing layers is a key technique in transfer learning.</a:t>
            </a:r>
          </a:p>
          <a:p>
            <a:pPr algn="l">
              <a:lnSpc>
                <a:spcPts val="4609"/>
              </a:lnSpc>
            </a:pPr>
            <a:endParaRPr lang="en-US" sz="3545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609"/>
              </a:lnSpc>
            </a:pPr>
            <a:r>
              <a:rPr lang="en-US" sz="3545">
                <a:solidFill>
                  <a:srgbClr val="000000"/>
                </a:solidFill>
                <a:latin typeface="Open Sans Bold"/>
              </a:rPr>
              <a:t>Preserve Learned Features</a:t>
            </a:r>
          </a:p>
          <a:p>
            <a:pPr algn="l">
              <a:lnSpc>
                <a:spcPts val="4609"/>
              </a:lnSpc>
            </a:pPr>
            <a:endParaRPr lang="en-US" sz="3545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4609"/>
              </a:lnSpc>
            </a:pPr>
            <a:r>
              <a:rPr lang="en-US" sz="3545">
                <a:solidFill>
                  <a:srgbClr val="000000"/>
                </a:solidFill>
                <a:latin typeface="Open Sans Bold"/>
              </a:rPr>
              <a:t>Adapt to New Task</a:t>
            </a:r>
          </a:p>
          <a:p>
            <a:pPr algn="l">
              <a:lnSpc>
                <a:spcPts val="4609"/>
              </a:lnSpc>
            </a:pPr>
            <a:endParaRPr lang="en-US" sz="3545">
              <a:solidFill>
                <a:srgbClr val="000000"/>
              </a:solidFill>
              <a:latin typeface="Open Sans Bold"/>
            </a:endParaRPr>
          </a:p>
          <a:p>
            <a:pPr algn="l">
              <a:lnSpc>
                <a:spcPts val="4609"/>
              </a:lnSpc>
            </a:pPr>
            <a:r>
              <a:rPr lang="en-US" sz="3545">
                <a:solidFill>
                  <a:srgbClr val="000000"/>
                </a:solidFill>
                <a:latin typeface="Open Sans Bold"/>
              </a:rPr>
              <a:t>Efficient Training</a:t>
            </a:r>
          </a:p>
          <a:p>
            <a:pPr algn="l">
              <a:lnSpc>
                <a:spcPts val="4609"/>
              </a:lnSpc>
              <a:spcBef>
                <a:spcPct val="0"/>
              </a:spcBef>
            </a:pPr>
            <a:endParaRPr lang="en-US" sz="3545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78507"/>
            <a:ext cx="6720546" cy="1054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03"/>
              </a:lnSpc>
            </a:pPr>
            <a:r>
              <a:rPr lang="en-US" sz="6145" dirty="0">
                <a:solidFill>
                  <a:srgbClr val="000000"/>
                </a:solidFill>
                <a:latin typeface="Canva Sans Bold"/>
              </a:rPr>
              <a:t>Freezing Layers: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00040" y="8242656"/>
            <a:ext cx="4866034" cy="1015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sz="3120">
                <a:solidFill>
                  <a:srgbClr val="000000"/>
                </a:solidFill>
                <a:latin typeface="Open Sans"/>
              </a:rPr>
              <a:t>Unfreeze the top 30 layers</a:t>
            </a:r>
          </a:p>
          <a:p>
            <a:pPr algn="ctr">
              <a:lnSpc>
                <a:spcPts val="4056"/>
              </a:lnSpc>
              <a:spcBef>
                <a:spcPct val="0"/>
              </a:spcBef>
            </a:pPr>
            <a:endParaRPr lang="en-US" sz="312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863665" y="1751588"/>
            <a:ext cx="8560670" cy="7764175"/>
          </a:xfrm>
          <a:custGeom>
            <a:avLst/>
            <a:gdLst/>
            <a:ahLst/>
            <a:cxnLst/>
            <a:rect l="l" t="t" r="r" b="b"/>
            <a:pathLst>
              <a:path w="8560670" h="7764175">
                <a:moveTo>
                  <a:pt x="0" y="0"/>
                </a:moveTo>
                <a:lnTo>
                  <a:pt x="8560670" y="0"/>
                </a:lnTo>
                <a:lnTo>
                  <a:pt x="8560670" y="7764175"/>
                </a:lnTo>
                <a:lnTo>
                  <a:pt x="0" y="776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439450"/>
            <a:ext cx="7505700" cy="1054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03"/>
              </a:lnSpc>
            </a:pPr>
            <a:r>
              <a:rPr lang="en-US" sz="6145" dirty="0">
                <a:solidFill>
                  <a:srgbClr val="000000"/>
                </a:solidFill>
                <a:latin typeface="Canva Sans Bold"/>
              </a:rPr>
              <a:t>Confusion Matrix: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487497" y="-387377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42837" y="1669118"/>
            <a:ext cx="13250199" cy="7929115"/>
          </a:xfrm>
          <a:custGeom>
            <a:avLst/>
            <a:gdLst/>
            <a:ahLst/>
            <a:cxnLst/>
            <a:rect l="l" t="t" r="r" b="b"/>
            <a:pathLst>
              <a:path w="13250199" h="7929115">
                <a:moveTo>
                  <a:pt x="0" y="0"/>
                </a:moveTo>
                <a:lnTo>
                  <a:pt x="13250199" y="0"/>
                </a:lnTo>
                <a:lnTo>
                  <a:pt x="13250199" y="7929115"/>
                </a:lnTo>
                <a:lnTo>
                  <a:pt x="0" y="792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439450"/>
            <a:ext cx="8648700" cy="1054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03"/>
              </a:lnSpc>
            </a:pPr>
            <a:r>
              <a:rPr lang="en-US" sz="6145" dirty="0">
                <a:solidFill>
                  <a:srgbClr val="000000"/>
                </a:solidFill>
                <a:latin typeface="Canva Sans Bold"/>
              </a:rPr>
              <a:t>Classification Report: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362481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89141" y="2213534"/>
            <a:ext cx="7632384" cy="5316575"/>
          </a:xfrm>
          <a:custGeom>
            <a:avLst/>
            <a:gdLst/>
            <a:ahLst/>
            <a:cxnLst/>
            <a:rect l="l" t="t" r="r" b="b"/>
            <a:pathLst>
              <a:path w="7632384" h="5316575">
                <a:moveTo>
                  <a:pt x="0" y="0"/>
                </a:moveTo>
                <a:lnTo>
                  <a:pt x="7632385" y="0"/>
                </a:lnTo>
                <a:lnTo>
                  <a:pt x="7632385" y="5316575"/>
                </a:lnTo>
                <a:lnTo>
                  <a:pt x="0" y="5316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25074" y="5633676"/>
            <a:ext cx="9659575" cy="3189906"/>
          </a:xfrm>
          <a:custGeom>
            <a:avLst/>
            <a:gdLst/>
            <a:ahLst/>
            <a:cxnLst/>
            <a:rect l="l" t="t" r="r" b="b"/>
            <a:pathLst>
              <a:path w="9659575" h="3189906">
                <a:moveTo>
                  <a:pt x="0" y="0"/>
                </a:moveTo>
                <a:lnTo>
                  <a:pt x="9659575" y="0"/>
                </a:lnTo>
                <a:lnTo>
                  <a:pt x="9659575" y="3189906"/>
                </a:lnTo>
                <a:lnTo>
                  <a:pt x="0" y="3189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93" t="-21330" r="-9797" b="-259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5665383" cy="1054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03"/>
              </a:lnSpc>
            </a:pPr>
            <a:r>
              <a:rPr lang="en-US" sz="6145" dirty="0">
                <a:solidFill>
                  <a:srgbClr val="000000"/>
                </a:solidFill>
                <a:latin typeface="Canva Sans Bold"/>
              </a:rPr>
              <a:t>Svc Method 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08043" y="8149433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51142">
            <a:off x="-8466732" y="-20553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60767" y="2314028"/>
            <a:ext cx="6298533" cy="5432826"/>
          </a:xfrm>
          <a:custGeom>
            <a:avLst/>
            <a:gdLst/>
            <a:ahLst/>
            <a:cxnLst/>
            <a:rect l="l" t="t" r="r" b="b"/>
            <a:pathLst>
              <a:path w="6298533" h="5432826">
                <a:moveTo>
                  <a:pt x="0" y="0"/>
                </a:moveTo>
                <a:lnTo>
                  <a:pt x="6298533" y="0"/>
                </a:lnTo>
                <a:lnTo>
                  <a:pt x="6298533" y="5432826"/>
                </a:lnTo>
                <a:lnTo>
                  <a:pt x="0" y="5432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166" t="-3437" r="-3294" b="-17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90600"/>
            <a:ext cx="4992410" cy="63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2"/>
              </a:lnSpc>
              <a:spcBef>
                <a:spcPct val="0"/>
              </a:spcBef>
            </a:pPr>
            <a:r>
              <a:rPr lang="en-US" sz="3947">
                <a:solidFill>
                  <a:srgbClr val="000000"/>
                </a:solidFill>
                <a:latin typeface="Open Sans Bold"/>
              </a:rPr>
              <a:t>What is Overfitting?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38481"/>
            <a:ext cx="10147267" cy="454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461">
                <a:solidFill>
                  <a:srgbClr val="000000"/>
                </a:solidFill>
                <a:latin typeface="Open Sans"/>
              </a:rPr>
              <a:t>Overfitting is a modeling error in machine learning and statistics where a model is too complex and fails to generalize to new data.</a:t>
            </a:r>
          </a:p>
          <a:p>
            <a:pPr algn="l">
              <a:lnSpc>
                <a:spcPts val="4500"/>
              </a:lnSpc>
            </a:pPr>
            <a:endParaRPr lang="en-US" sz="3461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461">
                <a:solidFill>
                  <a:srgbClr val="000000"/>
                </a:solidFill>
                <a:latin typeface="Open Sans"/>
              </a:rPr>
              <a:t>It occurs when a model is too tailored to the training data, memorizing it instead of learning true patterns, resulting in poor performance on test data or real-world applications.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00680" y="4433122"/>
            <a:ext cx="3152205" cy="848296"/>
            <a:chOff x="0" y="0"/>
            <a:chExt cx="830210" cy="223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0210" cy="223420"/>
            </a:xfrm>
            <a:custGeom>
              <a:avLst/>
              <a:gdLst/>
              <a:ahLst/>
              <a:cxnLst/>
              <a:rect l="l" t="t" r="r" b="b"/>
              <a:pathLst>
                <a:path w="830210" h="22342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894DF">
                    <a:alpha val="100000"/>
                  </a:srgbClr>
                </a:gs>
                <a:gs pos="100000">
                  <a:srgbClr val="1D419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30210" cy="29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FFFFFF"/>
                  </a:solidFill>
                  <a:latin typeface="Aileron Bold"/>
                </a:rPr>
                <a:t>Early Stopping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88623" y="7965933"/>
            <a:ext cx="3152205" cy="904240"/>
            <a:chOff x="0" y="0"/>
            <a:chExt cx="830210" cy="2381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0210" cy="238154"/>
            </a:xfrm>
            <a:custGeom>
              <a:avLst/>
              <a:gdLst/>
              <a:ahLst/>
              <a:cxnLst/>
              <a:rect l="l" t="t" r="r" b="b"/>
              <a:pathLst>
                <a:path w="830210" h="238154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30786"/>
                  </a:lnTo>
                  <a:cubicBezTo>
                    <a:pt x="830210" y="234855"/>
                    <a:pt x="826912" y="238154"/>
                    <a:pt x="822842" y="238154"/>
                  </a:cubicBezTo>
                  <a:lnTo>
                    <a:pt x="7368" y="238154"/>
                  </a:lnTo>
                  <a:cubicBezTo>
                    <a:pt x="3299" y="238154"/>
                    <a:pt x="0" y="234855"/>
                    <a:pt x="0" y="230786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894DF">
                    <a:alpha val="100000"/>
                  </a:srgbClr>
                </a:gs>
                <a:gs pos="100000">
                  <a:srgbClr val="1D419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30210" cy="304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FFFFFF"/>
                  </a:solidFill>
                  <a:latin typeface="Aileron Bold"/>
                </a:rPr>
                <a:t>Tunning Hyperparameter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4969" y="4433122"/>
            <a:ext cx="3152205" cy="848296"/>
            <a:chOff x="0" y="0"/>
            <a:chExt cx="830210" cy="2234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0210" cy="223420"/>
            </a:xfrm>
            <a:custGeom>
              <a:avLst/>
              <a:gdLst/>
              <a:ahLst/>
              <a:cxnLst/>
              <a:rect l="l" t="t" r="r" b="b"/>
              <a:pathLst>
                <a:path w="830210" h="22342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894DF">
                    <a:alpha val="100000"/>
                  </a:srgbClr>
                </a:gs>
                <a:gs pos="100000">
                  <a:srgbClr val="1D419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30210" cy="29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FFFFFF"/>
                  </a:solidFill>
                  <a:latin typeface="Aileron Bold"/>
                </a:rPr>
                <a:t>Dropout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8623" y="902414"/>
            <a:ext cx="3152205" cy="904240"/>
            <a:chOff x="0" y="0"/>
            <a:chExt cx="830210" cy="2381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0210" cy="238154"/>
            </a:xfrm>
            <a:custGeom>
              <a:avLst/>
              <a:gdLst/>
              <a:ahLst/>
              <a:cxnLst/>
              <a:rect l="l" t="t" r="r" b="b"/>
              <a:pathLst>
                <a:path w="830210" h="238154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30786"/>
                  </a:lnTo>
                  <a:cubicBezTo>
                    <a:pt x="830210" y="234855"/>
                    <a:pt x="826912" y="238154"/>
                    <a:pt x="822842" y="238154"/>
                  </a:cubicBezTo>
                  <a:lnTo>
                    <a:pt x="7368" y="238154"/>
                  </a:lnTo>
                  <a:cubicBezTo>
                    <a:pt x="3299" y="238154"/>
                    <a:pt x="0" y="234855"/>
                    <a:pt x="0" y="230786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894DF">
                    <a:alpha val="100000"/>
                  </a:srgbClr>
                </a:gs>
                <a:gs pos="100000">
                  <a:srgbClr val="1D419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30210" cy="304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FFFFFF"/>
                  </a:solidFill>
                  <a:latin typeface="Aileron Bold"/>
                </a:rPr>
                <a:t>Batch Normalization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9164726" y="1806654"/>
            <a:ext cx="0" cy="1370703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1152630" y="4857270"/>
            <a:ext cx="3448050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3727174" y="4857270"/>
            <a:ext cx="3449648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7176822" y="3177357"/>
            <a:ext cx="3975808" cy="3359826"/>
            <a:chOff x="0" y="0"/>
            <a:chExt cx="961817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1817" cy="812800"/>
            </a:xfrm>
            <a:custGeom>
              <a:avLst/>
              <a:gdLst/>
              <a:ahLst/>
              <a:cxnLst/>
              <a:rect l="l" t="t" r="r" b="b"/>
              <a:pathLst>
                <a:path w="961817" h="812800">
                  <a:moveTo>
                    <a:pt x="480908" y="0"/>
                  </a:moveTo>
                  <a:cubicBezTo>
                    <a:pt x="215310" y="0"/>
                    <a:pt x="0" y="181951"/>
                    <a:pt x="0" y="406400"/>
                  </a:cubicBezTo>
                  <a:cubicBezTo>
                    <a:pt x="0" y="630849"/>
                    <a:pt x="215310" y="812800"/>
                    <a:pt x="480908" y="812800"/>
                  </a:cubicBezTo>
                  <a:cubicBezTo>
                    <a:pt x="746507" y="812800"/>
                    <a:pt x="961817" y="630849"/>
                    <a:pt x="961817" y="406400"/>
                  </a:cubicBezTo>
                  <a:cubicBezTo>
                    <a:pt x="961817" y="181951"/>
                    <a:pt x="746507" y="0"/>
                    <a:pt x="480908" y="0"/>
                  </a:cubicBezTo>
                  <a:close/>
                </a:path>
              </a:pathLst>
            </a:custGeom>
            <a:solidFill>
              <a:srgbClr val="3239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0170" y="0"/>
              <a:ext cx="781476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599" spc="129">
                  <a:solidFill>
                    <a:srgbClr val="FFFFFF"/>
                  </a:solidFill>
                  <a:latin typeface="Aileron Bold"/>
                </a:rPr>
                <a:t>How to Solve Overfitting ?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9164726" y="6537183"/>
            <a:ext cx="0" cy="142875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509259" y="8023147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751142">
            <a:off x="-6530031" y="-2986471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0797" y="7167565"/>
            <a:ext cx="11609711" cy="7831278"/>
          </a:xfrm>
          <a:custGeom>
            <a:avLst/>
            <a:gdLst/>
            <a:ahLst/>
            <a:cxnLst/>
            <a:rect l="l" t="t" r="r" b="b"/>
            <a:pathLst>
              <a:path w="11609711" h="7831278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414438">
            <a:off x="4616085" y="-9648216"/>
            <a:ext cx="17741953" cy="14580659"/>
          </a:xfrm>
          <a:custGeom>
            <a:avLst/>
            <a:gdLst/>
            <a:ahLst/>
            <a:cxnLst/>
            <a:rect l="l" t="t" r="r" b="b"/>
            <a:pathLst>
              <a:path w="17741953" h="14580659">
                <a:moveTo>
                  <a:pt x="0" y="0"/>
                </a:moveTo>
                <a:lnTo>
                  <a:pt x="17741953" y="0"/>
                </a:lnTo>
                <a:lnTo>
                  <a:pt x="17741953" y="14580659"/>
                </a:lnTo>
                <a:lnTo>
                  <a:pt x="0" y="1458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461418" y="1162050"/>
            <a:ext cx="7523278" cy="98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3"/>
              </a:lnSpc>
            </a:pPr>
            <a:r>
              <a:rPr lang="en-US" sz="7333" spc="307">
                <a:solidFill>
                  <a:srgbClr val="FFFBFB"/>
                </a:solidFill>
                <a:latin typeface="Now Heavy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5467" y="2317180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5467" y="3071407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5068" y="3915404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5068" y="4759400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5068" y="5603397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5068" y="6447393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11544" y="2409042"/>
            <a:ext cx="669318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217">
                <a:solidFill>
                  <a:srgbClr val="231F20"/>
                </a:solidFill>
                <a:latin typeface="DM Sans Bold"/>
              </a:rPr>
              <a:t>Introduction &amp; Problem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1544" y="4036252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 spc="217">
                <a:solidFill>
                  <a:srgbClr val="231F20"/>
                </a:solidFill>
                <a:latin typeface="DM Sans Bold"/>
              </a:rPr>
              <a:t>Related work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1544" y="3185479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 spc="217">
                <a:solidFill>
                  <a:srgbClr val="231F20"/>
                </a:solidFill>
                <a:latin typeface="DM Sans Bold"/>
              </a:rPr>
              <a:t>Methodologies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1544" y="4890469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 spc="217">
                <a:solidFill>
                  <a:srgbClr val="231F20"/>
                </a:solidFill>
                <a:latin typeface="DM Sans Bold"/>
              </a:rPr>
              <a:t>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47542" y="5708646"/>
            <a:ext cx="7007252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 spc="217">
                <a:solidFill>
                  <a:srgbClr val="231F20"/>
                </a:solidFill>
                <a:latin typeface="DM Sans Bold"/>
              </a:rPr>
              <a:t>Architecture &amp; 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1544" y="6526822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217">
                <a:solidFill>
                  <a:srgbClr val="231F20"/>
                </a:solidFill>
                <a:latin typeface="DM Sans Bold"/>
              </a:rPr>
              <a:t>Web Application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47542" y="7377595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 spc="217">
                <a:solidFill>
                  <a:srgbClr val="231F20"/>
                </a:solidFill>
                <a:latin typeface="DM Sans Bold"/>
              </a:rPr>
              <a:t>Future plans &amp; 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5068" y="7291390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5068" y="8135387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47542" y="8222761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 spc="217">
                <a:solidFill>
                  <a:srgbClr val="231F20"/>
                </a:solidFill>
                <a:latin typeface="DM Sans Bold"/>
              </a:rPr>
              <a:t>References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1907589" y="-4074987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013777" y="7683034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4568339" y="2184227"/>
          <a:ext cx="9151321" cy="6597073"/>
        </p:xfrm>
        <a:graphic>
          <a:graphicData uri="http://schemas.openxmlformats.org/drawingml/2006/table">
            <a:tbl>
              <a:tblPr/>
              <a:tblGrid>
                <a:gridCol w="4085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9712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 spc="32">
                          <a:solidFill>
                            <a:srgbClr val="004380"/>
                          </a:solidFill>
                          <a:latin typeface="Canva Sans Bold"/>
                        </a:rPr>
                        <a:t>loss 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categorical_crossentropy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2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 spc="32">
                          <a:solidFill>
                            <a:srgbClr val="004380"/>
                          </a:solidFill>
                          <a:latin typeface="Canva Sans Bold"/>
                        </a:rPr>
                        <a:t>activation 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Relu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2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 spc="32">
                          <a:solidFill>
                            <a:srgbClr val="004380"/>
                          </a:solidFill>
                          <a:latin typeface="Canva Sans Bold"/>
                        </a:rPr>
                        <a:t>dropout rates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0.5 |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2997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 spc="32">
                          <a:solidFill>
                            <a:srgbClr val="004380"/>
                          </a:solidFill>
                          <a:latin typeface="Canva Sans Bold"/>
                        </a:rPr>
                        <a:t>epochs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551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</a:rPr>
                        <a:t>batch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971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</a:rPr>
                        <a:t>image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224 x 224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971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4380"/>
                          </a:solidFill>
                          <a:latin typeface="Canva Sans Bold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0.001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439450"/>
            <a:ext cx="6586980" cy="105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3"/>
              </a:lnSpc>
            </a:pPr>
            <a:r>
              <a:rPr lang="en-US" sz="6145">
                <a:solidFill>
                  <a:srgbClr val="000000"/>
                </a:solidFill>
                <a:latin typeface="Canva Sans Bold"/>
              </a:rPr>
              <a:t>Hyperparameter: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51142">
            <a:off x="-8675101" y="-148071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407227" y="7843577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129689" y="4128248"/>
            <a:ext cx="10028621" cy="4752773"/>
          </a:xfrm>
          <a:custGeom>
            <a:avLst/>
            <a:gdLst/>
            <a:ahLst/>
            <a:cxnLst/>
            <a:rect l="l" t="t" r="r" b="b"/>
            <a:pathLst>
              <a:path w="10028621" h="4752773">
                <a:moveTo>
                  <a:pt x="0" y="0"/>
                </a:moveTo>
                <a:lnTo>
                  <a:pt x="10028622" y="0"/>
                </a:lnTo>
                <a:lnTo>
                  <a:pt x="10028622" y="4752772"/>
                </a:lnTo>
                <a:lnTo>
                  <a:pt x="0" y="4752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55676" y="1182291"/>
            <a:ext cx="7026324" cy="794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2"/>
              </a:lnSpc>
              <a:spcBef>
                <a:spcPct val="0"/>
              </a:spcBef>
            </a:pPr>
            <a:r>
              <a:rPr lang="en-US" sz="4947" dirty="0">
                <a:solidFill>
                  <a:srgbClr val="000000"/>
                </a:solidFill>
                <a:latin typeface="Open Sans Bold"/>
              </a:rPr>
              <a:t>Batch Normalization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676" y="2336251"/>
            <a:ext cx="14451950" cy="179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Batch normalization is a deep neural network training technique that reduces internal covariate shift by normalizing inputs to a mean of zero and variance of one.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8183166" y="-20553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687300" y="7944185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68728" y="2301957"/>
            <a:ext cx="13750543" cy="7333623"/>
          </a:xfrm>
          <a:custGeom>
            <a:avLst/>
            <a:gdLst/>
            <a:ahLst/>
            <a:cxnLst/>
            <a:rect l="l" t="t" r="r" b="b"/>
            <a:pathLst>
              <a:path w="13750543" h="7333623">
                <a:moveTo>
                  <a:pt x="0" y="0"/>
                </a:moveTo>
                <a:lnTo>
                  <a:pt x="13750544" y="0"/>
                </a:lnTo>
                <a:lnTo>
                  <a:pt x="13750544" y="7333623"/>
                </a:lnTo>
                <a:lnTo>
                  <a:pt x="0" y="7333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60834" y="1130265"/>
            <a:ext cx="9630966" cy="794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2"/>
              </a:lnSpc>
              <a:spcBef>
                <a:spcPct val="0"/>
              </a:spcBef>
            </a:pPr>
            <a:r>
              <a:rPr lang="en-US" sz="4947" dirty="0">
                <a:solidFill>
                  <a:srgbClr val="000000"/>
                </a:solidFill>
                <a:latin typeface="Open Sans Bold"/>
              </a:rPr>
              <a:t>During Batch Normalization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51142">
            <a:off x="-6494020" y="-2784729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099324" y="8145400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978562" y="981075"/>
            <a:ext cx="2611874" cy="79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  <a:spcBef>
                <a:spcPct val="0"/>
              </a:spcBef>
            </a:pPr>
            <a:r>
              <a:rPr lang="en-US" sz="4947">
                <a:solidFill>
                  <a:srgbClr val="000000"/>
                </a:solidFill>
                <a:latin typeface="Open Sans Bold"/>
              </a:rPr>
              <a:t>Dropout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40506"/>
            <a:ext cx="14451950" cy="479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 Bold"/>
              </a:rPr>
              <a:t>Randomly Disable Neurons</a:t>
            </a:r>
            <a:r>
              <a:rPr lang="en-US" sz="3647">
                <a:solidFill>
                  <a:srgbClr val="000000"/>
                </a:solidFill>
                <a:latin typeface="Open Sans"/>
              </a:rPr>
              <a:t>:</a:t>
            </a:r>
          </a:p>
          <a:p>
            <a:pPr algn="l">
              <a:lnSpc>
                <a:spcPts val="4742"/>
              </a:lnSpc>
            </a:pPr>
            <a:endParaRPr lang="en-US" sz="3647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By randomly ignoring neurons during training</a:t>
            </a:r>
          </a:p>
          <a:p>
            <a:pPr algn="l">
              <a:lnSpc>
                <a:spcPts val="4742"/>
              </a:lnSpc>
            </a:pPr>
            <a:endParaRPr lang="en-US" sz="3647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742"/>
              </a:lnSpc>
            </a:pPr>
            <a:endParaRPr lang="en-US" sz="3647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742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During training, the remaining neurons are scaled up to maintain expected output values, such as multiplying the output of the remaining neurons by 2 if half are dropped out.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51142">
            <a:off x="-6404271" y="-2759577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099324" y="8145400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615" r="2615" b="1022"/>
          <a:stretch>
            <a:fillRect/>
          </a:stretch>
        </p:blipFill>
        <p:spPr>
          <a:xfrm>
            <a:off x="3936782" y="1775487"/>
            <a:ext cx="10414436" cy="716069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78562" y="981075"/>
            <a:ext cx="2611874" cy="79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  <a:spcBef>
                <a:spcPct val="0"/>
              </a:spcBef>
            </a:pPr>
            <a:r>
              <a:rPr lang="en-US" sz="4947">
                <a:solidFill>
                  <a:srgbClr val="000000"/>
                </a:solidFill>
                <a:latin typeface="Open Sans Bold"/>
              </a:rPr>
              <a:t>Dropout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04875"/>
            <a:ext cx="6112660" cy="105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3"/>
              </a:lnSpc>
            </a:pPr>
            <a:r>
              <a:rPr lang="en-US" sz="6145">
                <a:solidFill>
                  <a:srgbClr val="000000"/>
                </a:solidFill>
                <a:latin typeface="Canva Sans Bold"/>
              </a:rPr>
              <a:t>Early Stopping</a:t>
            </a:r>
          </a:p>
        </p:txBody>
      </p:sp>
      <p:sp>
        <p:nvSpPr>
          <p:cNvPr id="4" name="Freeform 4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065628"/>
            <a:ext cx="16230600" cy="719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Method to avoid </a:t>
            </a:r>
            <a:r>
              <a:rPr lang="en-US" sz="3647">
                <a:solidFill>
                  <a:srgbClr val="13538A"/>
                </a:solidFill>
                <a:latin typeface="Open Sans"/>
              </a:rPr>
              <a:t>overfitting.</a:t>
            </a:r>
          </a:p>
          <a:p>
            <a:pPr algn="just">
              <a:lnSpc>
                <a:spcPts val="4742"/>
              </a:lnSpc>
            </a:pPr>
            <a:endParaRPr lang="en-US" sz="3647">
              <a:solidFill>
                <a:srgbClr val="13538A"/>
              </a:solidFill>
              <a:latin typeface="Open Sans"/>
            </a:endParaRPr>
          </a:p>
          <a:p>
            <a:pPr algn="just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Early stopping involves terminating training shortly once the validation error is at its lowest level.</a:t>
            </a:r>
          </a:p>
          <a:p>
            <a:pPr algn="just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just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Many variables are used in early stops :</a:t>
            </a:r>
          </a:p>
          <a:p>
            <a:pPr algn="just">
              <a:lnSpc>
                <a:spcPts val="4742"/>
              </a:lnSpc>
            </a:pPr>
            <a:endParaRPr lang="en-US" sz="3647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 Bold Italics"/>
              </a:rPr>
              <a:t>monitor= 'loss'</a:t>
            </a:r>
          </a:p>
          <a:p>
            <a:pPr algn="just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 Bold Italics"/>
              </a:rPr>
              <a:t>mode= 'min'</a:t>
            </a:r>
          </a:p>
          <a:p>
            <a:pPr algn="just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 Bold Italics"/>
              </a:rPr>
              <a:t>patience= 10</a:t>
            </a:r>
          </a:p>
          <a:p>
            <a:pPr algn="just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 Bold Italics"/>
              </a:rPr>
              <a:t>min_delta= 0.001</a:t>
            </a:r>
          </a:p>
          <a:p>
            <a:pPr algn="just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 Bold Itali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-5391056" y="783394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127708"/>
            <a:ext cx="16015977" cy="7130592"/>
          </a:xfrm>
          <a:custGeom>
            <a:avLst/>
            <a:gdLst/>
            <a:ahLst/>
            <a:cxnLst/>
            <a:rect l="l" t="t" r="r" b="b"/>
            <a:pathLst>
              <a:path w="16015977" h="7130592">
                <a:moveTo>
                  <a:pt x="0" y="0"/>
                </a:moveTo>
                <a:lnTo>
                  <a:pt x="16015977" y="0"/>
                </a:lnTo>
                <a:lnTo>
                  <a:pt x="16015977" y="7130592"/>
                </a:lnTo>
                <a:lnTo>
                  <a:pt x="0" y="713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04875"/>
            <a:ext cx="6112660" cy="105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3"/>
              </a:lnSpc>
            </a:pPr>
            <a:r>
              <a:rPr lang="en-US" sz="6145">
                <a:solidFill>
                  <a:srgbClr val="000000"/>
                </a:solidFill>
                <a:latin typeface="Canva Sans Bold"/>
              </a:rPr>
              <a:t>Early Stopping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51142">
            <a:off x="-5892333" y="-269871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4272859"/>
            <a:ext cx="10682030" cy="1741282"/>
            <a:chOff x="0" y="0"/>
            <a:chExt cx="14242707" cy="2321709"/>
          </a:xfrm>
        </p:grpSpPr>
        <p:sp>
          <p:nvSpPr>
            <p:cNvPr id="5" name="Freeform 5"/>
            <p:cNvSpPr/>
            <p:nvPr/>
          </p:nvSpPr>
          <p:spPr>
            <a:xfrm>
              <a:off x="1644342" y="1920037"/>
              <a:ext cx="10519969" cy="401672"/>
            </a:xfrm>
            <a:custGeom>
              <a:avLst/>
              <a:gdLst/>
              <a:ahLst/>
              <a:cxnLst/>
              <a:rect l="l" t="t" r="r" b="b"/>
              <a:pathLst>
                <a:path w="10519969" h="401672">
                  <a:moveTo>
                    <a:pt x="0" y="0"/>
                  </a:moveTo>
                  <a:lnTo>
                    <a:pt x="10519968" y="0"/>
                  </a:lnTo>
                  <a:lnTo>
                    <a:pt x="10519968" y="401672"/>
                  </a:lnTo>
                  <a:lnTo>
                    <a:pt x="0" y="40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50"/>
              <a:ext cx="14242707" cy="1723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29"/>
                </a:lnSpc>
                <a:spcBef>
                  <a:spcPct val="0"/>
                </a:spcBef>
              </a:pPr>
              <a:r>
                <a:rPr lang="en-US" sz="9229" spc="461">
                  <a:solidFill>
                    <a:srgbClr val="FFBF40"/>
                  </a:solidFill>
                  <a:latin typeface="Now Bold"/>
                </a:rPr>
                <a:t>Experiments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304481" y="7709895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955489" y="439548"/>
            <a:ext cx="8036398" cy="8084167"/>
            <a:chOff x="0" y="0"/>
            <a:chExt cx="7146027" cy="7188503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7151108" cy="7198663"/>
            </a:xfrm>
            <a:custGeom>
              <a:avLst/>
              <a:gdLst/>
              <a:ahLst/>
              <a:cxnLst/>
              <a:rect l="l" t="t" r="r" b="b"/>
              <a:pathLst>
                <a:path w="7151108" h="7198663">
                  <a:moveTo>
                    <a:pt x="5055974" y="7101283"/>
                  </a:moveTo>
                  <a:cubicBezTo>
                    <a:pt x="5014624" y="7112896"/>
                    <a:pt x="4982672" y="7128380"/>
                    <a:pt x="4950720" y="7132252"/>
                  </a:cubicBezTo>
                  <a:cubicBezTo>
                    <a:pt x="4770283" y="7147735"/>
                    <a:pt x="4591727" y="7163220"/>
                    <a:pt x="4411290" y="7176768"/>
                  </a:cubicBezTo>
                  <a:cubicBezTo>
                    <a:pt x="4319193" y="7182575"/>
                    <a:pt x="4227095" y="7188382"/>
                    <a:pt x="4134997" y="7190317"/>
                  </a:cubicBezTo>
                  <a:cubicBezTo>
                    <a:pt x="4035382" y="7194188"/>
                    <a:pt x="3935766" y="7198663"/>
                    <a:pt x="3838029" y="7196123"/>
                  </a:cubicBezTo>
                  <a:cubicBezTo>
                    <a:pt x="3744052" y="7194188"/>
                    <a:pt x="3650075" y="7188382"/>
                    <a:pt x="3559857" y="7170962"/>
                  </a:cubicBezTo>
                  <a:cubicBezTo>
                    <a:pt x="3443325" y="7149671"/>
                    <a:pt x="3324914" y="7149671"/>
                    <a:pt x="3210262" y="7130316"/>
                  </a:cubicBezTo>
                  <a:cubicBezTo>
                    <a:pt x="2911414" y="7079992"/>
                    <a:pt x="2606928" y="7093541"/>
                    <a:pt x="2306201" y="7072251"/>
                  </a:cubicBezTo>
                  <a:cubicBezTo>
                    <a:pt x="2137042" y="7060638"/>
                    <a:pt x="1967883" y="7033540"/>
                    <a:pt x="1798724" y="7010313"/>
                  </a:cubicBezTo>
                  <a:cubicBezTo>
                    <a:pt x="1607010" y="6985152"/>
                    <a:pt x="1415297" y="6956120"/>
                    <a:pt x="1221704" y="6929022"/>
                  </a:cubicBezTo>
                  <a:cubicBezTo>
                    <a:pt x="1080738" y="6909668"/>
                    <a:pt x="937893" y="6890312"/>
                    <a:pt x="796927" y="6870957"/>
                  </a:cubicBezTo>
                  <a:cubicBezTo>
                    <a:pt x="793168" y="6870957"/>
                    <a:pt x="789409" y="6869021"/>
                    <a:pt x="785649" y="6869021"/>
                  </a:cubicBezTo>
                  <a:cubicBezTo>
                    <a:pt x="667238" y="6816763"/>
                    <a:pt x="541309" y="6776117"/>
                    <a:pt x="432295" y="6708374"/>
                  </a:cubicBezTo>
                  <a:cubicBezTo>
                    <a:pt x="248100" y="6592243"/>
                    <a:pt x="169159" y="6406433"/>
                    <a:pt x="161641" y="6187720"/>
                  </a:cubicBezTo>
                  <a:cubicBezTo>
                    <a:pt x="159761" y="6112235"/>
                    <a:pt x="150364" y="6038686"/>
                    <a:pt x="150364" y="5963201"/>
                  </a:cubicBezTo>
                  <a:cubicBezTo>
                    <a:pt x="152243" y="5858682"/>
                    <a:pt x="159761" y="5756100"/>
                    <a:pt x="165400" y="5653518"/>
                  </a:cubicBezTo>
                  <a:cubicBezTo>
                    <a:pt x="180436" y="5347706"/>
                    <a:pt x="187954" y="5041895"/>
                    <a:pt x="165400" y="4736084"/>
                  </a:cubicBezTo>
                  <a:cubicBezTo>
                    <a:pt x="144725" y="4461240"/>
                    <a:pt x="125929" y="4188333"/>
                    <a:pt x="105254" y="3913490"/>
                  </a:cubicBezTo>
                  <a:cubicBezTo>
                    <a:pt x="92098" y="3737358"/>
                    <a:pt x="75182" y="3563162"/>
                    <a:pt x="63905" y="3387029"/>
                  </a:cubicBezTo>
                  <a:cubicBezTo>
                    <a:pt x="56386" y="3270898"/>
                    <a:pt x="58266" y="3152832"/>
                    <a:pt x="50748" y="3036701"/>
                  </a:cubicBezTo>
                  <a:cubicBezTo>
                    <a:pt x="46989" y="2970894"/>
                    <a:pt x="26314" y="2907022"/>
                    <a:pt x="24434" y="2841214"/>
                  </a:cubicBezTo>
                  <a:cubicBezTo>
                    <a:pt x="16916" y="2682502"/>
                    <a:pt x="15036" y="2521854"/>
                    <a:pt x="11277" y="2361206"/>
                  </a:cubicBezTo>
                  <a:cubicBezTo>
                    <a:pt x="9398" y="2299270"/>
                    <a:pt x="0" y="2237334"/>
                    <a:pt x="1880" y="2175397"/>
                  </a:cubicBezTo>
                  <a:cubicBezTo>
                    <a:pt x="3759" y="2078621"/>
                    <a:pt x="15036" y="1981845"/>
                    <a:pt x="16916" y="1885070"/>
                  </a:cubicBezTo>
                  <a:cubicBezTo>
                    <a:pt x="18795" y="1772810"/>
                    <a:pt x="7518" y="1660550"/>
                    <a:pt x="11277" y="1550226"/>
                  </a:cubicBezTo>
                  <a:cubicBezTo>
                    <a:pt x="11277" y="1443772"/>
                    <a:pt x="24434" y="1339254"/>
                    <a:pt x="37591" y="1232801"/>
                  </a:cubicBezTo>
                  <a:cubicBezTo>
                    <a:pt x="41350" y="1196026"/>
                    <a:pt x="67664" y="1163123"/>
                    <a:pt x="75182" y="1126348"/>
                  </a:cubicBezTo>
                  <a:cubicBezTo>
                    <a:pt x="107134" y="944409"/>
                    <a:pt x="140966" y="762471"/>
                    <a:pt x="223666" y="594081"/>
                  </a:cubicBezTo>
                  <a:cubicBezTo>
                    <a:pt x="242461" y="557306"/>
                    <a:pt x="272534" y="524403"/>
                    <a:pt x="300727" y="495370"/>
                  </a:cubicBezTo>
                  <a:cubicBezTo>
                    <a:pt x="310125" y="485692"/>
                    <a:pt x="332679" y="491499"/>
                    <a:pt x="338318" y="491499"/>
                  </a:cubicBezTo>
                  <a:cubicBezTo>
                    <a:pt x="351475" y="466337"/>
                    <a:pt x="358993" y="441175"/>
                    <a:pt x="374029" y="429562"/>
                  </a:cubicBezTo>
                  <a:cubicBezTo>
                    <a:pt x="454850" y="365690"/>
                    <a:pt x="539429" y="319238"/>
                    <a:pt x="644684" y="307625"/>
                  </a:cubicBezTo>
                  <a:cubicBezTo>
                    <a:pt x="723625" y="297947"/>
                    <a:pt x="800686" y="263108"/>
                    <a:pt x="879627" y="243753"/>
                  </a:cubicBezTo>
                  <a:cubicBezTo>
                    <a:pt x="975483" y="220527"/>
                    <a:pt x="1071340" y="193429"/>
                    <a:pt x="1170956" y="179881"/>
                  </a:cubicBezTo>
                  <a:cubicBezTo>
                    <a:pt x="1261174" y="168268"/>
                    <a:pt x="1347633" y="143106"/>
                    <a:pt x="1439731" y="135364"/>
                  </a:cubicBezTo>
                  <a:cubicBezTo>
                    <a:pt x="1533708" y="127622"/>
                    <a:pt x="1627685" y="104396"/>
                    <a:pt x="1723542" y="96654"/>
                  </a:cubicBezTo>
                  <a:cubicBezTo>
                    <a:pt x="1982919" y="77299"/>
                    <a:pt x="2244176" y="63750"/>
                    <a:pt x="2503553" y="48266"/>
                  </a:cubicBezTo>
                  <a:cubicBezTo>
                    <a:pt x="2567458" y="44395"/>
                    <a:pt x="2631362" y="48266"/>
                    <a:pt x="2695266" y="50201"/>
                  </a:cubicBezTo>
                  <a:cubicBezTo>
                    <a:pt x="2727219" y="52137"/>
                    <a:pt x="2759171" y="59879"/>
                    <a:pt x="2793003" y="63750"/>
                  </a:cubicBezTo>
                  <a:cubicBezTo>
                    <a:pt x="2808039" y="65685"/>
                    <a:pt x="2823075" y="59879"/>
                    <a:pt x="2838112" y="59879"/>
                  </a:cubicBezTo>
                  <a:cubicBezTo>
                    <a:pt x="2883221" y="59879"/>
                    <a:pt x="2930209" y="59879"/>
                    <a:pt x="2975319" y="57943"/>
                  </a:cubicBezTo>
                  <a:cubicBezTo>
                    <a:pt x="3061777" y="54072"/>
                    <a:pt x="3150116" y="44395"/>
                    <a:pt x="3236575" y="44395"/>
                  </a:cubicBezTo>
                  <a:cubicBezTo>
                    <a:pt x="3321155" y="44395"/>
                    <a:pt x="3405734" y="50201"/>
                    <a:pt x="3490314" y="54072"/>
                  </a:cubicBezTo>
                  <a:lnTo>
                    <a:pt x="3557977" y="54072"/>
                  </a:lnTo>
                  <a:cubicBezTo>
                    <a:pt x="3661352" y="50201"/>
                    <a:pt x="3762847" y="50201"/>
                    <a:pt x="3866223" y="44395"/>
                  </a:cubicBezTo>
                  <a:cubicBezTo>
                    <a:pt x="3965839" y="38588"/>
                    <a:pt x="4063575" y="25040"/>
                    <a:pt x="4163190" y="19233"/>
                  </a:cubicBezTo>
                  <a:cubicBezTo>
                    <a:pt x="4210179" y="15362"/>
                    <a:pt x="4259047" y="15362"/>
                    <a:pt x="4306036" y="25040"/>
                  </a:cubicBezTo>
                  <a:cubicBezTo>
                    <a:pt x="4377458" y="38588"/>
                    <a:pt x="4445122" y="46330"/>
                    <a:pt x="4516545" y="25040"/>
                  </a:cubicBezTo>
                  <a:cubicBezTo>
                    <a:pt x="4542858" y="17298"/>
                    <a:pt x="4576690" y="30846"/>
                    <a:pt x="4606763" y="34717"/>
                  </a:cubicBezTo>
                  <a:cubicBezTo>
                    <a:pt x="4619920" y="36653"/>
                    <a:pt x="4634956" y="40524"/>
                    <a:pt x="4642474" y="34717"/>
                  </a:cubicBezTo>
                  <a:cubicBezTo>
                    <a:pt x="4693222" y="0"/>
                    <a:pt x="4740211" y="6350"/>
                    <a:pt x="4789079" y="38588"/>
                  </a:cubicBezTo>
                  <a:cubicBezTo>
                    <a:pt x="4794717" y="42459"/>
                    <a:pt x="4809754" y="32782"/>
                    <a:pt x="4821031" y="32782"/>
                  </a:cubicBezTo>
                  <a:cubicBezTo>
                    <a:pt x="4866140" y="32782"/>
                    <a:pt x="4911249" y="32782"/>
                    <a:pt x="4958238" y="34717"/>
                  </a:cubicBezTo>
                  <a:cubicBezTo>
                    <a:pt x="4992070" y="36653"/>
                    <a:pt x="5024022" y="48266"/>
                    <a:pt x="5057854" y="52137"/>
                  </a:cubicBezTo>
                  <a:cubicBezTo>
                    <a:pt x="5131156" y="61814"/>
                    <a:pt x="5206338" y="77299"/>
                    <a:pt x="5281519" y="77299"/>
                  </a:cubicBezTo>
                  <a:cubicBezTo>
                    <a:pt x="5422485" y="79234"/>
                    <a:pt x="5563451" y="85041"/>
                    <a:pt x="5702537" y="116009"/>
                  </a:cubicBezTo>
                  <a:cubicBezTo>
                    <a:pt x="5832226" y="145042"/>
                    <a:pt x="5965673" y="145042"/>
                    <a:pt x="6097241" y="168268"/>
                  </a:cubicBezTo>
                  <a:cubicBezTo>
                    <a:pt x="6176183" y="181816"/>
                    <a:pt x="6257003" y="206978"/>
                    <a:pt x="6324666" y="247624"/>
                  </a:cubicBezTo>
                  <a:cubicBezTo>
                    <a:pt x="6397968" y="290205"/>
                    <a:pt x="6454355" y="359884"/>
                    <a:pt x="6520139" y="417949"/>
                  </a:cubicBezTo>
                  <a:cubicBezTo>
                    <a:pt x="6544573" y="439240"/>
                    <a:pt x="6580284" y="454724"/>
                    <a:pt x="6597200" y="481821"/>
                  </a:cubicBezTo>
                  <a:cubicBezTo>
                    <a:pt x="6646069" y="555371"/>
                    <a:pt x="6689298" y="632791"/>
                    <a:pt x="6732528" y="710212"/>
                  </a:cubicBezTo>
                  <a:cubicBezTo>
                    <a:pt x="6764479" y="766342"/>
                    <a:pt x="6796432" y="824407"/>
                    <a:pt x="6820866" y="882473"/>
                  </a:cubicBezTo>
                  <a:cubicBezTo>
                    <a:pt x="6847180" y="950216"/>
                    <a:pt x="6867854" y="1019894"/>
                    <a:pt x="6888530" y="1091508"/>
                  </a:cubicBezTo>
                  <a:cubicBezTo>
                    <a:pt x="6920482" y="1203768"/>
                    <a:pt x="6958073" y="1316028"/>
                    <a:pt x="6978748" y="1432159"/>
                  </a:cubicBezTo>
                  <a:cubicBezTo>
                    <a:pt x="7008820" y="1594743"/>
                    <a:pt x="7023857" y="1761197"/>
                    <a:pt x="7046411" y="1925716"/>
                  </a:cubicBezTo>
                  <a:cubicBezTo>
                    <a:pt x="7053929" y="1979910"/>
                    <a:pt x="7063327" y="2034104"/>
                    <a:pt x="7067086" y="2088299"/>
                  </a:cubicBezTo>
                  <a:cubicBezTo>
                    <a:pt x="7078364" y="2243140"/>
                    <a:pt x="7085882" y="2396046"/>
                    <a:pt x="7095279" y="2550887"/>
                  </a:cubicBezTo>
                  <a:cubicBezTo>
                    <a:pt x="7108437" y="2742503"/>
                    <a:pt x="7127232" y="2932184"/>
                    <a:pt x="7136630" y="3123800"/>
                  </a:cubicBezTo>
                  <a:cubicBezTo>
                    <a:pt x="7146027" y="3307674"/>
                    <a:pt x="7151108" y="3493483"/>
                    <a:pt x="7148568" y="3679292"/>
                  </a:cubicBezTo>
                  <a:cubicBezTo>
                    <a:pt x="7144148" y="3988975"/>
                    <a:pt x="7129111" y="4296722"/>
                    <a:pt x="7114075" y="4606404"/>
                  </a:cubicBezTo>
                  <a:cubicBezTo>
                    <a:pt x="7104677" y="4798020"/>
                    <a:pt x="7091521" y="4987701"/>
                    <a:pt x="7072725" y="5177381"/>
                  </a:cubicBezTo>
                  <a:cubicBezTo>
                    <a:pt x="7053929" y="5367061"/>
                    <a:pt x="7025736" y="5554807"/>
                    <a:pt x="7005062" y="5744487"/>
                  </a:cubicBezTo>
                  <a:cubicBezTo>
                    <a:pt x="6990025" y="5876102"/>
                    <a:pt x="6986267" y="6007717"/>
                    <a:pt x="6969350" y="6137397"/>
                  </a:cubicBezTo>
                  <a:cubicBezTo>
                    <a:pt x="6954314" y="6255463"/>
                    <a:pt x="6897928" y="6359981"/>
                    <a:pt x="6822746" y="6447079"/>
                  </a:cubicBezTo>
                  <a:cubicBezTo>
                    <a:pt x="6760721" y="6520629"/>
                    <a:pt x="6711852" y="6603855"/>
                    <a:pt x="6647948" y="6675470"/>
                  </a:cubicBezTo>
                  <a:cubicBezTo>
                    <a:pt x="6591562" y="6739342"/>
                    <a:pt x="6529536" y="6803214"/>
                    <a:pt x="6431801" y="6805149"/>
                  </a:cubicBezTo>
                  <a:cubicBezTo>
                    <a:pt x="6409246" y="6805149"/>
                    <a:pt x="6388571" y="6828376"/>
                    <a:pt x="6366016" y="6839989"/>
                  </a:cubicBezTo>
                  <a:cubicBezTo>
                    <a:pt x="6270160" y="6882570"/>
                    <a:pt x="6170544" y="6919345"/>
                    <a:pt x="6076566" y="6965797"/>
                  </a:cubicBezTo>
                  <a:cubicBezTo>
                    <a:pt x="5903649" y="7050960"/>
                    <a:pt x="5717574" y="7064509"/>
                    <a:pt x="5531498" y="7072251"/>
                  </a:cubicBezTo>
                  <a:cubicBezTo>
                    <a:pt x="5460076" y="7076122"/>
                    <a:pt x="5386774" y="7070314"/>
                    <a:pt x="5315351" y="7076122"/>
                  </a:cubicBezTo>
                  <a:cubicBezTo>
                    <a:pt x="5279640" y="7078057"/>
                    <a:pt x="5245808" y="7095477"/>
                    <a:pt x="5211976" y="7103219"/>
                  </a:cubicBezTo>
                  <a:cubicBezTo>
                    <a:pt x="5196940" y="7107090"/>
                    <a:pt x="5181904" y="7105154"/>
                    <a:pt x="5164987" y="7107090"/>
                  </a:cubicBezTo>
                  <a:cubicBezTo>
                    <a:pt x="5142433" y="7109025"/>
                    <a:pt x="5119879" y="7114832"/>
                    <a:pt x="5097324" y="7112896"/>
                  </a:cubicBezTo>
                  <a:cubicBezTo>
                    <a:pt x="5074769" y="7109025"/>
                    <a:pt x="5059733" y="7101283"/>
                    <a:pt x="5055974" y="7101283"/>
                  </a:cubicBezTo>
                  <a:close/>
                </a:path>
              </a:pathLst>
            </a:custGeom>
            <a:blipFill>
              <a:blip r:embed="rId9"/>
              <a:stretch>
                <a:fillRect l="-304" t="-52" r="-305" b="-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-5835705" y="8132644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861391" y="1517452"/>
          <a:ext cx="10565218" cy="5868889"/>
        </p:xfrm>
        <a:graphic>
          <a:graphicData uri="http://schemas.openxmlformats.org/drawingml/2006/table">
            <a:tbl>
              <a:tblPr/>
              <a:tblGrid>
                <a:gridCol w="4320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887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epochs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87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Input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224,224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87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Reduce lr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82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0.3 |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872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Unfreeze Layers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30 top layer from 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872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early_stop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861391" y="7843540"/>
          <a:ext cx="10565218" cy="1943100"/>
        </p:xfrm>
        <a:graphic>
          <a:graphicData uri="http://schemas.openxmlformats.org/drawingml/2006/table">
            <a:tbl>
              <a:tblPr/>
              <a:tblGrid>
                <a:gridCol w="43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4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Test acc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0.860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Test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0.717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475297"/>
            <a:ext cx="6587152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spc="107">
                <a:solidFill>
                  <a:srgbClr val="000000"/>
                </a:solidFill>
                <a:latin typeface="Aileron Bold"/>
              </a:rPr>
              <a:t>Results of Exprements: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6798" y="475297"/>
            <a:ext cx="2100002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dirty="0">
                <a:solidFill>
                  <a:srgbClr val="FF0707"/>
                </a:solidFill>
                <a:latin typeface="Open Sans Bold"/>
              </a:rPr>
              <a:t>2 April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-5835705" y="8132644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861391" y="1507927"/>
          <a:ext cx="10565218" cy="5868889"/>
        </p:xfrm>
        <a:graphic>
          <a:graphicData uri="http://schemas.openxmlformats.org/drawingml/2006/table">
            <a:tbl>
              <a:tblPr/>
              <a:tblGrid>
                <a:gridCol w="4320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887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epochs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87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Input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250,250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87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Reduce lr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yes (factor=0.1,patience = 15)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82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0.5 |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872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Unfreeze Layers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top 30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872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early_stop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861391" y="7824490"/>
          <a:ext cx="10565218" cy="1943100"/>
        </p:xfrm>
        <a:graphic>
          <a:graphicData uri="http://schemas.openxmlformats.org/drawingml/2006/table">
            <a:tbl>
              <a:tblPr/>
              <a:tblGrid>
                <a:gridCol w="433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7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Test acc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0.914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Test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0.422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475297"/>
            <a:ext cx="6587152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spc="107">
                <a:solidFill>
                  <a:srgbClr val="000000"/>
                </a:solidFill>
                <a:latin typeface="Aileron Bold"/>
              </a:rPr>
              <a:t>Results of Exprements: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44257" y="475297"/>
            <a:ext cx="1942543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dirty="0">
                <a:solidFill>
                  <a:srgbClr val="FF0707"/>
                </a:solidFill>
                <a:latin typeface="Open Sans Bold"/>
              </a:rPr>
              <a:t>3 May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91539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97106" y="6861203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13463" y="216143"/>
            <a:ext cx="10221943" cy="9729082"/>
          </a:xfrm>
          <a:custGeom>
            <a:avLst/>
            <a:gdLst/>
            <a:ahLst/>
            <a:cxnLst/>
            <a:rect l="l" t="t" r="r" b="b"/>
            <a:pathLst>
              <a:path w="10221943" h="9729082">
                <a:moveTo>
                  <a:pt x="0" y="0"/>
                </a:moveTo>
                <a:lnTo>
                  <a:pt x="10221943" y="0"/>
                </a:lnTo>
                <a:lnTo>
                  <a:pt x="10221943" y="9729081"/>
                </a:lnTo>
                <a:lnTo>
                  <a:pt x="0" y="9729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8263" y="6922765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7"/>
                </a:lnTo>
                <a:lnTo>
                  <a:pt x="0" y="2793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7726" y="5775223"/>
            <a:ext cx="8976274" cy="108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30"/>
              </a:lnSpc>
              <a:spcBef>
                <a:spcPct val="0"/>
              </a:spcBef>
            </a:pPr>
            <a:r>
              <a:rPr lang="en-US" sz="8030" spc="401">
                <a:solidFill>
                  <a:srgbClr val="FFBF40"/>
                </a:solidFill>
                <a:latin typeface="Now Bold"/>
              </a:rPr>
              <a:t>Introduction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-7940424" y="6757463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12512649" y="-349649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991458" y="1412366"/>
          <a:ext cx="10683461" cy="6286500"/>
        </p:xfrm>
        <a:graphic>
          <a:graphicData uri="http://schemas.openxmlformats.org/drawingml/2006/table">
            <a:tbl>
              <a:tblPr/>
              <a:tblGrid>
                <a:gridCol w="4439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4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epochs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Input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224,224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Reduce lr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0.5 |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Unfreeze Layers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30 from 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496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early_stop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(monitor='loss', mode='min',patience=10)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417984" y="8044088"/>
          <a:ext cx="8115300" cy="1943100"/>
        </p:xfrm>
        <a:graphic>
          <a:graphicData uri="http://schemas.openxmlformats.org/drawingml/2006/table">
            <a:tbl>
              <a:tblPr/>
              <a:tblGrid>
                <a:gridCol w="4866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Test acc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0.959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Test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0.137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475297"/>
            <a:ext cx="6587152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spc="107">
                <a:solidFill>
                  <a:srgbClr val="000000"/>
                </a:solidFill>
                <a:latin typeface="Aileron Bold"/>
              </a:rPr>
              <a:t>Results of Exprements: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4898" y="475297"/>
            <a:ext cx="7698302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dirty="0">
                <a:solidFill>
                  <a:srgbClr val="FF0707"/>
                </a:solidFill>
                <a:latin typeface="Open Sans Bold"/>
              </a:rPr>
              <a:t>15 April after using SVC method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686527" y="8044088"/>
          <a:ext cx="8152610" cy="1943100"/>
        </p:xfrm>
        <a:graphic>
          <a:graphicData uri="http://schemas.openxmlformats.org/drawingml/2006/table">
            <a:tbl>
              <a:tblPr/>
              <a:tblGrid>
                <a:gridCol w="457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2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Cubic SVM Test acc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Cubic SVM Test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0.09999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37795">
            <a:off x="-7987721" y="6707294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37795">
            <a:off x="12839624" y="-3597100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983084" y="1363774"/>
          <a:ext cx="10683461" cy="6286500"/>
        </p:xfrm>
        <a:graphic>
          <a:graphicData uri="http://schemas.openxmlformats.org/drawingml/2006/table">
            <a:tbl>
              <a:tblPr/>
              <a:tblGrid>
                <a:gridCol w="4439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4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epochs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Input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224,224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Reduce lr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0.5 |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83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Unfreeze Layers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30 from 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496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early_stop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(monitor='loss', mode='min',patience=10)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400625" y="7955074"/>
          <a:ext cx="8109010" cy="1943100"/>
        </p:xfrm>
        <a:graphic>
          <a:graphicData uri="http://schemas.openxmlformats.org/drawingml/2006/table">
            <a:tbl>
              <a:tblPr/>
              <a:tblGrid>
                <a:gridCol w="4860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Test acc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0.964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Test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0.127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475297"/>
            <a:ext cx="6587152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spc="107">
                <a:solidFill>
                  <a:srgbClr val="000000"/>
                </a:solidFill>
                <a:latin typeface="Aileron Bold"/>
              </a:rPr>
              <a:t>Results of Exprements: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14644" y="475297"/>
            <a:ext cx="9059346" cy="59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>
                <a:solidFill>
                  <a:srgbClr val="FF0707"/>
                </a:solidFill>
                <a:latin typeface="Open Sans Bold"/>
              </a:rPr>
              <a:t>30 April after reduce Melanocytic to 4k 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679542" y="7955820"/>
          <a:ext cx="8101912" cy="1943100"/>
        </p:xfrm>
        <a:graphic>
          <a:graphicData uri="http://schemas.openxmlformats.org/drawingml/2006/table">
            <a:tbl>
              <a:tblPr/>
              <a:tblGrid>
                <a:gridCol w="4572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Cubic SVM Test acc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 Bold"/>
                        </a:rPr>
                        <a:t>Cubic SVM Test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ileron"/>
                        </a:rPr>
                        <a:t>0.010000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32691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47893" y="7026716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8"/>
                </a:lnTo>
                <a:lnTo>
                  <a:pt x="0" y="279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5714">
            <a:off x="10608633" y="786486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515972" y="1634158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4267527"/>
            <a:ext cx="10996939" cy="275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29"/>
              </a:lnSpc>
              <a:spcBef>
                <a:spcPct val="0"/>
              </a:spcBef>
            </a:pPr>
            <a:r>
              <a:rPr lang="en-US" sz="10529" spc="526">
                <a:solidFill>
                  <a:srgbClr val="FFBF40"/>
                </a:solidFill>
                <a:latin typeface="Now Heavy"/>
              </a:rPr>
              <a:t>Web Application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663800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5714">
            <a:off x="11674049" y="799062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594122" y="2321380"/>
            <a:ext cx="6975915" cy="4291955"/>
          </a:xfrm>
          <a:custGeom>
            <a:avLst/>
            <a:gdLst/>
            <a:ahLst/>
            <a:cxnLst/>
            <a:rect l="l" t="t" r="r" b="b"/>
            <a:pathLst>
              <a:path w="6975915" h="4291955">
                <a:moveTo>
                  <a:pt x="0" y="0"/>
                </a:moveTo>
                <a:lnTo>
                  <a:pt x="6975915" y="0"/>
                </a:lnTo>
                <a:lnTo>
                  <a:pt x="6975915" y="4291954"/>
                </a:lnTo>
                <a:lnTo>
                  <a:pt x="0" y="4291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" b="-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7893" y="2702701"/>
            <a:ext cx="7323059" cy="3529313"/>
          </a:xfrm>
          <a:custGeom>
            <a:avLst/>
            <a:gdLst/>
            <a:ahLst/>
            <a:cxnLst/>
            <a:rect l="l" t="t" r="r" b="b"/>
            <a:pathLst>
              <a:path w="7323059" h="3529313">
                <a:moveTo>
                  <a:pt x="0" y="0"/>
                </a:moveTo>
                <a:lnTo>
                  <a:pt x="7323059" y="0"/>
                </a:lnTo>
                <a:lnTo>
                  <a:pt x="7323059" y="3529312"/>
                </a:lnTo>
                <a:lnTo>
                  <a:pt x="0" y="3529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4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776534">
            <a:off x="8376783" y="4264725"/>
            <a:ext cx="1921508" cy="405263"/>
          </a:xfrm>
          <a:custGeom>
            <a:avLst/>
            <a:gdLst/>
            <a:ahLst/>
            <a:cxnLst/>
            <a:rect l="l" t="t" r="r" b="b"/>
            <a:pathLst>
              <a:path w="1921508" h="405263">
                <a:moveTo>
                  <a:pt x="0" y="0"/>
                </a:moveTo>
                <a:lnTo>
                  <a:pt x="1921508" y="0"/>
                </a:lnTo>
                <a:lnTo>
                  <a:pt x="1921508" y="405264"/>
                </a:lnTo>
                <a:lnTo>
                  <a:pt x="0" y="405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517676" y="933450"/>
            <a:ext cx="9598628" cy="8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9"/>
              </a:lnSpc>
              <a:spcBef>
                <a:spcPct val="0"/>
              </a:spcBef>
            </a:pPr>
            <a:r>
              <a:rPr lang="en-US" sz="5257">
                <a:solidFill>
                  <a:srgbClr val="000000"/>
                </a:solidFill>
                <a:latin typeface="DM Sans Bold"/>
              </a:rPr>
              <a:t>UI/UX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18298" y="6938268"/>
            <a:ext cx="4745101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u="sng" dirty="0">
                <a:solidFill>
                  <a:srgbClr val="1D419F"/>
                </a:solidFill>
                <a:latin typeface="Open Sans"/>
                <a:hlinkClick r:id="rId9" tooltip="https://www.figma.com/design/DU01JdS8hcX89FvNbFo7D8/Project-Unvetsity?node-id=48-32&amp;m=devhttps://www.figma.com/design/DU01JdS8hcX89FvNbFo7D8/Project-Unvetsity?node-id=48-32&amp;m=dev"/>
              </a:rPr>
              <a:t>Full design in Figma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033070" y="-326008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5714">
            <a:off x="11674049" y="799062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093796" y="3974883"/>
            <a:ext cx="2570931" cy="2570931"/>
            <a:chOff x="0" y="0"/>
            <a:chExt cx="3427908" cy="342790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427908" cy="342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94D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0992" y="450992"/>
              <a:ext cx="2525923" cy="2525923"/>
            </a:xfrm>
            <a:custGeom>
              <a:avLst/>
              <a:gdLst/>
              <a:ahLst/>
              <a:cxnLst/>
              <a:rect l="l" t="t" r="r" b="b"/>
              <a:pathLst>
                <a:path w="2525923" h="2525923">
                  <a:moveTo>
                    <a:pt x="0" y="0"/>
                  </a:moveTo>
                  <a:lnTo>
                    <a:pt x="2525923" y="0"/>
                  </a:lnTo>
                  <a:lnTo>
                    <a:pt x="2525923" y="2525923"/>
                  </a:lnTo>
                  <a:lnTo>
                    <a:pt x="0" y="2525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5743975" y="4014134"/>
            <a:ext cx="2770455" cy="2770455"/>
          </a:xfrm>
          <a:custGeom>
            <a:avLst/>
            <a:gdLst/>
            <a:ahLst/>
            <a:cxnLst/>
            <a:rect l="l" t="t" r="r" b="b"/>
            <a:pathLst>
              <a:path w="2770455" h="2770455">
                <a:moveTo>
                  <a:pt x="0" y="0"/>
                </a:moveTo>
                <a:lnTo>
                  <a:pt x="2770455" y="0"/>
                </a:lnTo>
                <a:lnTo>
                  <a:pt x="2770455" y="2770455"/>
                </a:lnTo>
                <a:lnTo>
                  <a:pt x="0" y="27704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943180" y="4014134"/>
            <a:ext cx="2721866" cy="2721866"/>
          </a:xfrm>
          <a:custGeom>
            <a:avLst/>
            <a:gdLst/>
            <a:ahLst/>
            <a:cxnLst/>
            <a:rect l="l" t="t" r="r" b="b"/>
            <a:pathLst>
              <a:path w="2721866" h="2721866">
                <a:moveTo>
                  <a:pt x="0" y="0"/>
                </a:moveTo>
                <a:lnTo>
                  <a:pt x="2721866" y="0"/>
                </a:lnTo>
                <a:lnTo>
                  <a:pt x="2721866" y="2721866"/>
                </a:lnTo>
                <a:lnTo>
                  <a:pt x="0" y="27218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23274" y="3974883"/>
            <a:ext cx="2691951" cy="2691951"/>
          </a:xfrm>
          <a:custGeom>
            <a:avLst/>
            <a:gdLst/>
            <a:ahLst/>
            <a:cxnLst/>
            <a:rect l="l" t="t" r="r" b="b"/>
            <a:pathLst>
              <a:path w="2691951" h="2691951">
                <a:moveTo>
                  <a:pt x="0" y="0"/>
                </a:moveTo>
                <a:lnTo>
                  <a:pt x="2691951" y="0"/>
                </a:lnTo>
                <a:lnTo>
                  <a:pt x="2691951" y="2691951"/>
                </a:lnTo>
                <a:lnTo>
                  <a:pt x="0" y="26919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-454628" y="1109514"/>
            <a:ext cx="9598628" cy="8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9"/>
              </a:lnSpc>
              <a:spcBef>
                <a:spcPct val="0"/>
              </a:spcBef>
            </a:pPr>
            <a:r>
              <a:rPr lang="en-US" sz="5257">
                <a:solidFill>
                  <a:srgbClr val="000000"/>
                </a:solidFill>
                <a:latin typeface="DM Sans Bold"/>
              </a:rPr>
              <a:t>Application Stack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4270" y="3126447"/>
            <a:ext cx="2453590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dirty="0">
                <a:solidFill>
                  <a:srgbClr val="000000"/>
                </a:solidFill>
                <a:latin typeface="Open Sans Bold"/>
              </a:rPr>
              <a:t>Front-end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60840" y="3126447"/>
            <a:ext cx="2453590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dirty="0">
                <a:solidFill>
                  <a:srgbClr val="000000"/>
                </a:solidFill>
                <a:latin typeface="Open Sans Bold"/>
              </a:rPr>
              <a:t>Back-end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65863" y="3126447"/>
            <a:ext cx="2476500" cy="59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Open Sans Bold"/>
              </a:rPr>
              <a:t>Webserver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36484" y="3126447"/>
            <a:ext cx="3660916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dirty="0">
                <a:solidFill>
                  <a:srgbClr val="000000"/>
                </a:solidFill>
                <a:latin typeface="Open Sans Bold"/>
              </a:rPr>
              <a:t>Cloud Platform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80200" y="6765539"/>
            <a:ext cx="978098" cy="43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2"/>
              </a:lnSpc>
              <a:spcBef>
                <a:spcPct val="0"/>
              </a:spcBef>
            </a:pPr>
            <a:r>
              <a:rPr lang="en-US" sz="2747">
                <a:solidFill>
                  <a:srgbClr val="000000"/>
                </a:solidFill>
                <a:latin typeface="Open Sans Bold"/>
              </a:rPr>
              <a:t>React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79890" y="6765539"/>
            <a:ext cx="898624" cy="43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2"/>
              </a:lnSpc>
              <a:spcBef>
                <a:spcPct val="0"/>
              </a:spcBef>
            </a:pPr>
            <a:r>
              <a:rPr lang="en-US" sz="2747">
                <a:solidFill>
                  <a:srgbClr val="000000"/>
                </a:solidFill>
                <a:latin typeface="Open Sans Bold"/>
              </a:rPr>
              <a:t>Flask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94972" y="6765539"/>
            <a:ext cx="1018282" cy="43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2"/>
              </a:lnSpc>
              <a:spcBef>
                <a:spcPct val="0"/>
              </a:spcBef>
            </a:pPr>
            <a:r>
              <a:rPr lang="en-US" sz="2747">
                <a:solidFill>
                  <a:srgbClr val="000000"/>
                </a:solidFill>
                <a:latin typeface="Open Sans Bold"/>
              </a:rPr>
              <a:t>Nginx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13788" y="6765539"/>
            <a:ext cx="2330946" cy="43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2"/>
              </a:lnSpc>
              <a:spcBef>
                <a:spcPct val="0"/>
              </a:spcBef>
            </a:pPr>
            <a:r>
              <a:rPr lang="en-US" sz="2747">
                <a:solidFill>
                  <a:srgbClr val="000000"/>
                </a:solidFill>
                <a:latin typeface="Open Sans Bold"/>
              </a:rPr>
              <a:t>Digital Ocean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033070" y="-326008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5714">
            <a:off x="11674049" y="799062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92491" y="1183054"/>
            <a:ext cx="2250378" cy="2250378"/>
          </a:xfrm>
          <a:custGeom>
            <a:avLst/>
            <a:gdLst/>
            <a:ahLst/>
            <a:cxnLst/>
            <a:rect l="l" t="t" r="r" b="b"/>
            <a:pathLst>
              <a:path w="2250378" h="2250378">
                <a:moveTo>
                  <a:pt x="0" y="0"/>
                </a:moveTo>
                <a:lnTo>
                  <a:pt x="2250378" y="0"/>
                </a:lnTo>
                <a:lnTo>
                  <a:pt x="2250378" y="2250377"/>
                </a:lnTo>
                <a:lnTo>
                  <a:pt x="0" y="2250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218568" y="5238750"/>
            <a:ext cx="3202186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axois</a:t>
            </a: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react-dropzone</a:t>
            </a: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react-slideshow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6799" y="7946764"/>
            <a:ext cx="5472410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eslint for code linting</a:t>
            </a: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Vite for module managmenet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8568" y="7251412"/>
            <a:ext cx="1572632" cy="600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3747" dirty="0">
                <a:solidFill>
                  <a:srgbClr val="000000"/>
                </a:solidFill>
                <a:latin typeface="Open Sans Bold"/>
              </a:rPr>
              <a:t>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8568" y="4533900"/>
            <a:ext cx="209951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5"/>
              </a:lnSpc>
              <a:spcBef>
                <a:spcPct val="0"/>
              </a:spcBef>
            </a:pPr>
            <a:r>
              <a:rPr lang="en-US" sz="3750">
                <a:solidFill>
                  <a:srgbClr val="000000"/>
                </a:solidFill>
                <a:latin typeface="Open Sans Bold"/>
              </a:rPr>
              <a:t>Libraries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18568" y="582952"/>
            <a:ext cx="2289274" cy="60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3747">
                <a:solidFill>
                  <a:srgbClr val="000000"/>
                </a:solidFill>
                <a:latin typeface="Open Sans Bold"/>
              </a:rPr>
              <a:t>Data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18568" y="1402360"/>
            <a:ext cx="8587680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API Requests</a:t>
            </a:r>
          </a:p>
          <a:p>
            <a:pPr marL="1209039" lvl="2" indent="-403013" algn="just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Fetch data from backend API</a:t>
            </a:r>
          </a:p>
          <a:p>
            <a:pPr marL="1209039" lvl="2" indent="-403013" algn="just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Handle responses and errors</a:t>
            </a: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State Managment</a:t>
            </a:r>
          </a:p>
          <a:p>
            <a:pPr marL="1209039" lvl="2" indent="-403013" algn="just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Update components based on state changes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033070" y="-326008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5714">
            <a:off x="11674049" y="799062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9841" y="448627"/>
            <a:ext cx="3113901" cy="3113901"/>
          </a:xfrm>
          <a:custGeom>
            <a:avLst/>
            <a:gdLst/>
            <a:ahLst/>
            <a:cxnLst/>
            <a:rect l="l" t="t" r="r" b="b"/>
            <a:pathLst>
              <a:path w="3113901" h="3113901">
                <a:moveTo>
                  <a:pt x="0" y="0"/>
                </a:moveTo>
                <a:lnTo>
                  <a:pt x="3113901" y="0"/>
                </a:lnTo>
                <a:lnTo>
                  <a:pt x="3113901" y="3113901"/>
                </a:lnTo>
                <a:lnTo>
                  <a:pt x="0" y="3113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880621" y="1028700"/>
            <a:ext cx="11657355" cy="7271275"/>
          </a:xfrm>
          <a:custGeom>
            <a:avLst/>
            <a:gdLst/>
            <a:ahLst/>
            <a:cxnLst/>
            <a:rect l="l" t="t" r="r" b="b"/>
            <a:pathLst>
              <a:path w="11657355" h="7271275">
                <a:moveTo>
                  <a:pt x="0" y="0"/>
                </a:moveTo>
                <a:lnTo>
                  <a:pt x="11657355" y="0"/>
                </a:lnTo>
                <a:lnTo>
                  <a:pt x="11657355" y="7271275"/>
                </a:lnTo>
                <a:lnTo>
                  <a:pt x="0" y="7271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074506" y="4664338"/>
            <a:ext cx="142275" cy="1645779"/>
            <a:chOff x="0" y="0"/>
            <a:chExt cx="37472" cy="4334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72" cy="433456"/>
            </a:xfrm>
            <a:custGeom>
              <a:avLst/>
              <a:gdLst/>
              <a:ahLst/>
              <a:cxnLst/>
              <a:rect l="l" t="t" r="r" b="b"/>
              <a:pathLst>
                <a:path w="37472" h="433456">
                  <a:moveTo>
                    <a:pt x="18736" y="0"/>
                  </a:moveTo>
                  <a:lnTo>
                    <a:pt x="18736" y="0"/>
                  </a:lnTo>
                  <a:cubicBezTo>
                    <a:pt x="29083" y="0"/>
                    <a:pt x="37472" y="8388"/>
                    <a:pt x="37472" y="18736"/>
                  </a:cubicBezTo>
                  <a:lnTo>
                    <a:pt x="37472" y="414720"/>
                  </a:lnTo>
                  <a:cubicBezTo>
                    <a:pt x="37472" y="419689"/>
                    <a:pt x="35498" y="424455"/>
                    <a:pt x="31984" y="427969"/>
                  </a:cubicBezTo>
                  <a:cubicBezTo>
                    <a:pt x="28470" y="431482"/>
                    <a:pt x="23705" y="433456"/>
                    <a:pt x="18736" y="433456"/>
                  </a:cubicBezTo>
                  <a:lnTo>
                    <a:pt x="18736" y="433456"/>
                  </a:lnTo>
                  <a:cubicBezTo>
                    <a:pt x="8388" y="433456"/>
                    <a:pt x="0" y="425068"/>
                    <a:pt x="0" y="414720"/>
                  </a:cubicBezTo>
                  <a:lnTo>
                    <a:pt x="0" y="18736"/>
                  </a:lnTo>
                  <a:cubicBezTo>
                    <a:pt x="0" y="13767"/>
                    <a:pt x="1974" y="9001"/>
                    <a:pt x="5488" y="5488"/>
                  </a:cubicBezTo>
                  <a:cubicBezTo>
                    <a:pt x="9001" y="1974"/>
                    <a:pt x="13767" y="0"/>
                    <a:pt x="18736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7472" cy="490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950100" y="2585774"/>
            <a:ext cx="1633610" cy="1158378"/>
          </a:xfrm>
          <a:custGeom>
            <a:avLst/>
            <a:gdLst/>
            <a:ahLst/>
            <a:cxnLst/>
            <a:rect l="l" t="t" r="r" b="b"/>
            <a:pathLst>
              <a:path w="1633610" h="1158378">
                <a:moveTo>
                  <a:pt x="0" y="0"/>
                </a:moveTo>
                <a:lnTo>
                  <a:pt x="1633611" y="0"/>
                </a:lnTo>
                <a:lnTo>
                  <a:pt x="1633611" y="1158378"/>
                </a:lnTo>
                <a:lnTo>
                  <a:pt x="0" y="1158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888158" y="2970682"/>
            <a:ext cx="3248144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dirty="0">
                <a:solidFill>
                  <a:srgbClr val="000000"/>
                </a:solidFill>
                <a:latin typeface="Open Sans"/>
              </a:rPr>
              <a:t>API Endpoint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44764" y="5290567"/>
            <a:ext cx="4226426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dirty="0">
                <a:solidFill>
                  <a:srgbClr val="000000"/>
                </a:solidFill>
                <a:latin typeface="Open Sans"/>
              </a:rPr>
              <a:t>AI implementation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88158" y="7341414"/>
            <a:ext cx="3992463" cy="59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 dirty="0">
                <a:solidFill>
                  <a:srgbClr val="000000"/>
                </a:solidFill>
                <a:latin typeface="Open Sans"/>
              </a:rPr>
              <a:t>Server response</a:t>
            </a:r>
          </a:p>
        </p:txBody>
      </p:sp>
      <p:sp>
        <p:nvSpPr>
          <p:cNvPr id="14" name="Freeform 14"/>
          <p:cNvSpPr/>
          <p:nvPr/>
        </p:nvSpPr>
        <p:spPr>
          <a:xfrm>
            <a:off x="6331465" y="5011461"/>
            <a:ext cx="1633610" cy="1158378"/>
          </a:xfrm>
          <a:custGeom>
            <a:avLst/>
            <a:gdLst/>
            <a:ahLst/>
            <a:cxnLst/>
            <a:rect l="l" t="t" r="r" b="b"/>
            <a:pathLst>
              <a:path w="1633610" h="1158378">
                <a:moveTo>
                  <a:pt x="0" y="0"/>
                </a:moveTo>
                <a:lnTo>
                  <a:pt x="1633610" y="0"/>
                </a:lnTo>
                <a:lnTo>
                  <a:pt x="1633610" y="1158378"/>
                </a:lnTo>
                <a:lnTo>
                  <a:pt x="0" y="1158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440896" y="6974011"/>
            <a:ext cx="1633610" cy="1158378"/>
          </a:xfrm>
          <a:custGeom>
            <a:avLst/>
            <a:gdLst/>
            <a:ahLst/>
            <a:cxnLst/>
            <a:rect l="l" t="t" r="r" b="b"/>
            <a:pathLst>
              <a:path w="1633610" h="1158378">
                <a:moveTo>
                  <a:pt x="0" y="0"/>
                </a:moveTo>
                <a:lnTo>
                  <a:pt x="1633610" y="0"/>
                </a:lnTo>
                <a:lnTo>
                  <a:pt x="1633610" y="1158378"/>
                </a:lnTo>
                <a:lnTo>
                  <a:pt x="0" y="1158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033070" y="-326008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5714">
            <a:off x="11674049" y="799062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13911"/>
          <a:stretch>
            <a:fillRect/>
          </a:stretch>
        </p:blipFill>
        <p:spPr>
          <a:xfrm>
            <a:off x="1712450" y="2060836"/>
            <a:ext cx="14863099" cy="71974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981075"/>
            <a:ext cx="1958727" cy="84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259">
                <a:solidFill>
                  <a:srgbClr val="000000"/>
                </a:solidFill>
                <a:latin typeface="Open Sans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033070" y="-3260086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5714">
            <a:off x="11950721" y="799062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42492" y="2783448"/>
            <a:ext cx="1944968" cy="1944968"/>
          </a:xfrm>
          <a:custGeom>
            <a:avLst/>
            <a:gdLst/>
            <a:ahLst/>
            <a:cxnLst/>
            <a:rect l="l" t="t" r="r" b="b"/>
            <a:pathLst>
              <a:path w="1944968" h="1944968">
                <a:moveTo>
                  <a:pt x="0" y="0"/>
                </a:moveTo>
                <a:lnTo>
                  <a:pt x="1944968" y="0"/>
                </a:lnTo>
                <a:lnTo>
                  <a:pt x="1944968" y="1944968"/>
                </a:lnTo>
                <a:lnTo>
                  <a:pt x="0" y="1944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158265" y="2682408"/>
            <a:ext cx="1678911" cy="1819913"/>
          </a:xfrm>
          <a:custGeom>
            <a:avLst/>
            <a:gdLst/>
            <a:ahLst/>
            <a:cxnLst/>
            <a:rect l="l" t="t" r="r" b="b"/>
            <a:pathLst>
              <a:path w="1678911" h="1819913">
                <a:moveTo>
                  <a:pt x="0" y="0"/>
                </a:moveTo>
                <a:lnTo>
                  <a:pt x="1678910" y="0"/>
                </a:lnTo>
                <a:lnTo>
                  <a:pt x="1678910" y="1819913"/>
                </a:lnTo>
                <a:lnTo>
                  <a:pt x="0" y="1819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739216" y="2907958"/>
            <a:ext cx="1819913" cy="1819913"/>
          </a:xfrm>
          <a:custGeom>
            <a:avLst/>
            <a:gdLst/>
            <a:ahLst/>
            <a:cxnLst/>
            <a:rect l="l" t="t" r="r" b="b"/>
            <a:pathLst>
              <a:path w="1819913" h="1819913">
                <a:moveTo>
                  <a:pt x="0" y="0"/>
                </a:moveTo>
                <a:lnTo>
                  <a:pt x="1819913" y="0"/>
                </a:lnTo>
                <a:lnTo>
                  <a:pt x="1819913" y="1819913"/>
                </a:lnTo>
                <a:lnTo>
                  <a:pt x="0" y="1819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990600"/>
            <a:ext cx="5143500" cy="61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2"/>
              </a:lnSpc>
              <a:spcBef>
                <a:spcPct val="0"/>
              </a:spcBef>
            </a:pPr>
            <a:r>
              <a:rPr lang="en-US" sz="3847" dirty="0">
                <a:solidFill>
                  <a:srgbClr val="000000"/>
                </a:solidFill>
                <a:latin typeface="Open Sans Bold"/>
              </a:rPr>
              <a:t>Computational 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7933" y="4985591"/>
            <a:ext cx="3454086" cy="179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 Bold"/>
              </a:rPr>
              <a:t>Training model</a:t>
            </a:r>
          </a:p>
          <a:p>
            <a:pPr algn="ctr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22129" y="5114863"/>
            <a:ext cx="3454086" cy="119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 Bold"/>
              </a:rPr>
              <a:t>Testing model</a:t>
            </a:r>
          </a:p>
          <a:p>
            <a:pPr algn="ctr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270677" y="4985591"/>
            <a:ext cx="3454086" cy="179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 Bold"/>
              </a:rPr>
              <a:t>Testing Web App</a:t>
            </a:r>
          </a:p>
          <a:p>
            <a:pPr algn="ctr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549451" y="7016361"/>
            <a:ext cx="2199442" cy="119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32 second</a:t>
            </a:r>
          </a:p>
          <a:p>
            <a:pPr algn="ctr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98090" y="7016361"/>
            <a:ext cx="3599259" cy="119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About 5 seconds</a:t>
            </a:r>
          </a:p>
          <a:p>
            <a:pPr algn="ctr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6416286"/>
            <a:ext cx="3366492" cy="239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4 hour,</a:t>
            </a:r>
          </a:p>
          <a:p>
            <a:pPr algn="ctr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26 minutes, </a:t>
            </a:r>
          </a:p>
          <a:p>
            <a:pPr algn="ctr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and 40 seconds</a:t>
            </a:r>
          </a:p>
          <a:p>
            <a:pPr algn="ctr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32691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88569" y="6478691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7"/>
                </a:lnTo>
                <a:lnTo>
                  <a:pt x="0" y="279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5714">
            <a:off x="9803769" y="786486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73120">
            <a:off x="10309558" y="581208"/>
            <a:ext cx="9024034" cy="7995444"/>
          </a:xfrm>
          <a:custGeom>
            <a:avLst/>
            <a:gdLst/>
            <a:ahLst/>
            <a:cxnLst/>
            <a:rect l="l" t="t" r="r" b="b"/>
            <a:pathLst>
              <a:path w="9024034" h="7995444">
                <a:moveTo>
                  <a:pt x="0" y="0"/>
                </a:moveTo>
                <a:lnTo>
                  <a:pt x="9024034" y="0"/>
                </a:lnTo>
                <a:lnTo>
                  <a:pt x="9024034" y="7995445"/>
                </a:lnTo>
                <a:lnTo>
                  <a:pt x="0" y="7995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451" r="-164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0677" y="3719502"/>
            <a:ext cx="10996939" cy="275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29"/>
              </a:lnSpc>
              <a:spcBef>
                <a:spcPct val="0"/>
              </a:spcBef>
            </a:pPr>
            <a:r>
              <a:rPr lang="en-US" sz="10529" spc="526">
                <a:solidFill>
                  <a:srgbClr val="FFBF40"/>
                </a:solidFill>
                <a:latin typeface="Now Heavy"/>
              </a:rPr>
              <a:t>Future plans &amp; 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313659">
            <a:off x="10860573" y="-13655305"/>
            <a:ext cx="17741953" cy="14580659"/>
          </a:xfrm>
          <a:custGeom>
            <a:avLst/>
            <a:gdLst/>
            <a:ahLst/>
            <a:cxnLst/>
            <a:rect l="l" t="t" r="r" b="b"/>
            <a:pathLst>
              <a:path w="17741953" h="14580659">
                <a:moveTo>
                  <a:pt x="0" y="0"/>
                </a:moveTo>
                <a:lnTo>
                  <a:pt x="17741953" y="0"/>
                </a:lnTo>
                <a:lnTo>
                  <a:pt x="17741953" y="14580659"/>
                </a:lnTo>
                <a:lnTo>
                  <a:pt x="0" y="14580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03352">
            <a:off x="-1502097" y="8012951"/>
            <a:ext cx="4482858" cy="3684094"/>
          </a:xfrm>
          <a:custGeom>
            <a:avLst/>
            <a:gdLst/>
            <a:ahLst/>
            <a:cxnLst/>
            <a:rect l="l" t="t" r="r" b="b"/>
            <a:pathLst>
              <a:path w="4482858" h="3684094">
                <a:moveTo>
                  <a:pt x="0" y="0"/>
                </a:moveTo>
                <a:lnTo>
                  <a:pt x="4482858" y="0"/>
                </a:lnTo>
                <a:lnTo>
                  <a:pt x="4482858" y="3684095"/>
                </a:lnTo>
                <a:lnTo>
                  <a:pt x="0" y="3684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542894" y="1277158"/>
            <a:ext cx="6641206" cy="7388302"/>
            <a:chOff x="0" y="0"/>
            <a:chExt cx="7857490" cy="8741410"/>
          </a:xfrm>
        </p:grpSpPr>
        <p:sp>
          <p:nvSpPr>
            <p:cNvPr id="5" name="Freeform 5"/>
            <p:cNvSpPr/>
            <p:nvPr/>
          </p:nvSpPr>
          <p:spPr>
            <a:xfrm>
              <a:off x="17780" y="17780"/>
              <a:ext cx="7820660" cy="8705850"/>
            </a:xfrm>
            <a:custGeom>
              <a:avLst/>
              <a:gdLst/>
              <a:ahLst/>
              <a:cxnLst/>
              <a:rect l="l" t="t" r="r" b="b"/>
              <a:pathLst>
                <a:path w="7820660" h="8705850">
                  <a:moveTo>
                    <a:pt x="0" y="0"/>
                  </a:moveTo>
                  <a:lnTo>
                    <a:pt x="7820660" y="0"/>
                  </a:lnTo>
                  <a:lnTo>
                    <a:pt x="7820660" y="8705850"/>
                  </a:lnTo>
                  <a:lnTo>
                    <a:pt x="0" y="8705850"/>
                  </a:lnTo>
                  <a:close/>
                </a:path>
              </a:pathLst>
            </a:custGeom>
            <a:solidFill>
              <a:srgbClr val="C4C0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394970" y="405130"/>
              <a:ext cx="3352800" cy="3738880"/>
            </a:xfrm>
            <a:custGeom>
              <a:avLst/>
              <a:gdLst/>
              <a:ahLst/>
              <a:cxnLst/>
              <a:rect l="l" t="t" r="r" b="b"/>
              <a:pathLst>
                <a:path w="3352800" h="3738880">
                  <a:moveTo>
                    <a:pt x="0" y="0"/>
                  </a:moveTo>
                  <a:lnTo>
                    <a:pt x="3352800" y="0"/>
                  </a:lnTo>
                  <a:lnTo>
                    <a:pt x="3352800" y="3738880"/>
                  </a:lnTo>
                  <a:lnTo>
                    <a:pt x="0" y="3738880"/>
                  </a:lnTo>
                  <a:close/>
                </a:path>
              </a:pathLst>
            </a:custGeom>
            <a:blipFill>
              <a:blip r:embed="rId6"/>
              <a:stretch>
                <a:fillRect l="-24343" r="-2434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4109720" y="405130"/>
              <a:ext cx="3352800" cy="3738880"/>
            </a:xfrm>
            <a:custGeom>
              <a:avLst/>
              <a:gdLst/>
              <a:ahLst/>
              <a:cxnLst/>
              <a:rect l="l" t="t" r="r" b="b"/>
              <a:pathLst>
                <a:path w="3352800" h="3738880">
                  <a:moveTo>
                    <a:pt x="0" y="0"/>
                  </a:moveTo>
                  <a:lnTo>
                    <a:pt x="3352800" y="0"/>
                  </a:lnTo>
                  <a:lnTo>
                    <a:pt x="3352800" y="3738880"/>
                  </a:lnTo>
                  <a:lnTo>
                    <a:pt x="0" y="3738880"/>
                  </a:lnTo>
                  <a:close/>
                </a:path>
              </a:pathLst>
            </a:custGeom>
            <a:blipFill>
              <a:blip r:embed="rId7"/>
              <a:stretch>
                <a:fillRect l="-24343" r="-2434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94970" y="4598670"/>
              <a:ext cx="3352800" cy="3738880"/>
            </a:xfrm>
            <a:custGeom>
              <a:avLst/>
              <a:gdLst/>
              <a:ahLst/>
              <a:cxnLst/>
              <a:rect l="l" t="t" r="r" b="b"/>
              <a:pathLst>
                <a:path w="3352800" h="3738880">
                  <a:moveTo>
                    <a:pt x="0" y="0"/>
                  </a:moveTo>
                  <a:lnTo>
                    <a:pt x="3352800" y="0"/>
                  </a:lnTo>
                  <a:lnTo>
                    <a:pt x="3352800" y="3738880"/>
                  </a:lnTo>
                  <a:lnTo>
                    <a:pt x="0" y="3738880"/>
                  </a:lnTo>
                  <a:close/>
                </a:path>
              </a:pathLst>
            </a:custGeom>
            <a:blipFill>
              <a:blip r:embed="rId8"/>
              <a:stretch>
                <a:fillRect l="-28781" r="-1990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4109720" y="4598670"/>
              <a:ext cx="3352800" cy="3738880"/>
            </a:xfrm>
            <a:custGeom>
              <a:avLst/>
              <a:gdLst/>
              <a:ahLst/>
              <a:cxnLst/>
              <a:rect l="l" t="t" r="r" b="b"/>
              <a:pathLst>
                <a:path w="3352800" h="3738880">
                  <a:moveTo>
                    <a:pt x="0" y="0"/>
                  </a:moveTo>
                  <a:lnTo>
                    <a:pt x="3352800" y="0"/>
                  </a:lnTo>
                  <a:lnTo>
                    <a:pt x="3352800" y="3738880"/>
                  </a:lnTo>
                  <a:lnTo>
                    <a:pt x="0" y="3738880"/>
                  </a:lnTo>
                  <a:close/>
                </a:path>
              </a:pathLst>
            </a:custGeom>
            <a:blipFill>
              <a:blip r:embed="rId9"/>
              <a:stretch>
                <a:fillRect l="-24343" r="-2434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0160" y="11430"/>
              <a:ext cx="7847330" cy="8729980"/>
            </a:xfrm>
            <a:custGeom>
              <a:avLst/>
              <a:gdLst/>
              <a:ahLst/>
              <a:cxnLst/>
              <a:rect l="l" t="t" r="r" b="b"/>
              <a:pathLst>
                <a:path w="7847330" h="8729980">
                  <a:moveTo>
                    <a:pt x="7810500" y="31750"/>
                  </a:moveTo>
                  <a:lnTo>
                    <a:pt x="7810500" y="8694420"/>
                  </a:lnTo>
                  <a:lnTo>
                    <a:pt x="26670" y="8694420"/>
                  </a:lnTo>
                  <a:lnTo>
                    <a:pt x="0" y="8723630"/>
                  </a:lnTo>
                  <a:lnTo>
                    <a:pt x="7620" y="8729980"/>
                  </a:lnTo>
                  <a:lnTo>
                    <a:pt x="7828280" y="8729980"/>
                  </a:lnTo>
                  <a:lnTo>
                    <a:pt x="7847330" y="8712200"/>
                  </a:lnTo>
                  <a:lnTo>
                    <a:pt x="7847330" y="6350"/>
                  </a:lnTo>
                  <a:lnTo>
                    <a:pt x="7839710" y="0"/>
                  </a:lnTo>
                  <a:close/>
                </a:path>
              </a:pathLst>
            </a:custGeom>
            <a:solidFill>
              <a:srgbClr val="C0EB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849870" cy="8735061"/>
            </a:xfrm>
            <a:custGeom>
              <a:avLst/>
              <a:gdLst/>
              <a:ahLst/>
              <a:cxnLst/>
              <a:rect l="l" t="t" r="r" b="b"/>
              <a:pathLst>
                <a:path w="7849870" h="8735061">
                  <a:moveTo>
                    <a:pt x="35560" y="8705850"/>
                  </a:moveTo>
                  <a:lnTo>
                    <a:pt x="35560" y="35560"/>
                  </a:lnTo>
                  <a:lnTo>
                    <a:pt x="7820660" y="35560"/>
                  </a:lnTo>
                  <a:lnTo>
                    <a:pt x="7820660" y="43180"/>
                  </a:lnTo>
                  <a:lnTo>
                    <a:pt x="7849870" y="11430"/>
                  </a:lnTo>
                  <a:lnTo>
                    <a:pt x="7838439" y="0"/>
                  </a:lnTo>
                  <a:lnTo>
                    <a:pt x="17780" y="0"/>
                  </a:lnTo>
                  <a:lnTo>
                    <a:pt x="0" y="17780"/>
                  </a:lnTo>
                  <a:lnTo>
                    <a:pt x="0" y="8723630"/>
                  </a:lnTo>
                  <a:lnTo>
                    <a:pt x="10160" y="8735061"/>
                  </a:lnTo>
                  <a:lnTo>
                    <a:pt x="36830" y="8705851"/>
                  </a:lnTo>
                  <a:lnTo>
                    <a:pt x="35560" y="8705851"/>
                  </a:lnTo>
                  <a:close/>
                  <a:moveTo>
                    <a:pt x="3718560" y="422910"/>
                  </a:moveTo>
                  <a:lnTo>
                    <a:pt x="3729990" y="422910"/>
                  </a:lnTo>
                  <a:lnTo>
                    <a:pt x="3729990" y="4126230"/>
                  </a:lnTo>
                  <a:lnTo>
                    <a:pt x="412750" y="4126230"/>
                  </a:lnTo>
                  <a:lnTo>
                    <a:pt x="412750" y="4121150"/>
                  </a:lnTo>
                  <a:lnTo>
                    <a:pt x="377190" y="4160520"/>
                  </a:lnTo>
                  <a:lnTo>
                    <a:pt x="377190" y="4161790"/>
                  </a:lnTo>
                  <a:lnTo>
                    <a:pt x="3765550" y="4161790"/>
                  </a:lnTo>
                  <a:lnTo>
                    <a:pt x="3765550" y="387350"/>
                  </a:lnTo>
                  <a:lnTo>
                    <a:pt x="3751580" y="387350"/>
                  </a:lnTo>
                  <a:lnTo>
                    <a:pt x="3718560" y="422910"/>
                  </a:lnTo>
                  <a:close/>
                  <a:moveTo>
                    <a:pt x="7433310" y="422910"/>
                  </a:moveTo>
                  <a:lnTo>
                    <a:pt x="7444740" y="422910"/>
                  </a:lnTo>
                  <a:lnTo>
                    <a:pt x="7444740" y="4126230"/>
                  </a:lnTo>
                  <a:lnTo>
                    <a:pt x="4127500" y="4126230"/>
                  </a:lnTo>
                  <a:lnTo>
                    <a:pt x="4127500" y="4121150"/>
                  </a:lnTo>
                  <a:lnTo>
                    <a:pt x="4091940" y="4160520"/>
                  </a:lnTo>
                  <a:lnTo>
                    <a:pt x="4091940" y="4161790"/>
                  </a:lnTo>
                  <a:lnTo>
                    <a:pt x="7480300" y="4161790"/>
                  </a:lnTo>
                  <a:lnTo>
                    <a:pt x="7480300" y="387350"/>
                  </a:lnTo>
                  <a:lnTo>
                    <a:pt x="7465060" y="387350"/>
                  </a:lnTo>
                  <a:lnTo>
                    <a:pt x="7433310" y="422910"/>
                  </a:lnTo>
                  <a:close/>
                  <a:moveTo>
                    <a:pt x="3718560" y="4616450"/>
                  </a:moveTo>
                  <a:lnTo>
                    <a:pt x="3729990" y="4616450"/>
                  </a:lnTo>
                  <a:lnTo>
                    <a:pt x="3729990" y="8319770"/>
                  </a:lnTo>
                  <a:lnTo>
                    <a:pt x="412750" y="8319770"/>
                  </a:lnTo>
                  <a:lnTo>
                    <a:pt x="412750" y="8313420"/>
                  </a:lnTo>
                  <a:lnTo>
                    <a:pt x="377190" y="8354060"/>
                  </a:lnTo>
                  <a:lnTo>
                    <a:pt x="377190" y="8355330"/>
                  </a:lnTo>
                  <a:lnTo>
                    <a:pt x="3765550" y="8355330"/>
                  </a:lnTo>
                  <a:lnTo>
                    <a:pt x="3765550" y="4579620"/>
                  </a:lnTo>
                  <a:lnTo>
                    <a:pt x="3751580" y="4579620"/>
                  </a:lnTo>
                  <a:lnTo>
                    <a:pt x="3718560" y="4616450"/>
                  </a:lnTo>
                  <a:close/>
                  <a:moveTo>
                    <a:pt x="7433310" y="4616450"/>
                  </a:moveTo>
                  <a:lnTo>
                    <a:pt x="7444740" y="4616450"/>
                  </a:lnTo>
                  <a:lnTo>
                    <a:pt x="7444740" y="8319770"/>
                  </a:lnTo>
                  <a:lnTo>
                    <a:pt x="4127500" y="8319770"/>
                  </a:lnTo>
                  <a:lnTo>
                    <a:pt x="4127500" y="8313420"/>
                  </a:lnTo>
                  <a:lnTo>
                    <a:pt x="4091940" y="8354060"/>
                  </a:lnTo>
                  <a:lnTo>
                    <a:pt x="4091940" y="8355330"/>
                  </a:lnTo>
                  <a:lnTo>
                    <a:pt x="7480300" y="8355330"/>
                  </a:lnTo>
                  <a:lnTo>
                    <a:pt x="7480300" y="4579620"/>
                  </a:lnTo>
                  <a:lnTo>
                    <a:pt x="7465060" y="4579620"/>
                  </a:lnTo>
                  <a:lnTo>
                    <a:pt x="7433310" y="4616450"/>
                  </a:lnTo>
                  <a:close/>
                </a:path>
              </a:pathLst>
            </a:custGeom>
            <a:solidFill>
              <a:srgbClr val="DEEB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77190" y="387350"/>
              <a:ext cx="7087870" cy="7966711"/>
            </a:xfrm>
            <a:custGeom>
              <a:avLst/>
              <a:gdLst/>
              <a:ahLst/>
              <a:cxnLst/>
              <a:rect l="l" t="t" r="r" b="b"/>
              <a:pathLst>
                <a:path w="7087870" h="7966711">
                  <a:moveTo>
                    <a:pt x="35560" y="35560"/>
                  </a:moveTo>
                  <a:lnTo>
                    <a:pt x="3341370" y="35560"/>
                  </a:lnTo>
                  <a:lnTo>
                    <a:pt x="3374390" y="0"/>
                  </a:lnTo>
                  <a:lnTo>
                    <a:pt x="0" y="0"/>
                  </a:lnTo>
                  <a:lnTo>
                    <a:pt x="0" y="3773170"/>
                  </a:lnTo>
                  <a:lnTo>
                    <a:pt x="35560" y="3733800"/>
                  </a:lnTo>
                  <a:lnTo>
                    <a:pt x="35560" y="35560"/>
                  </a:lnTo>
                  <a:close/>
                  <a:moveTo>
                    <a:pt x="3750310" y="35560"/>
                  </a:moveTo>
                  <a:lnTo>
                    <a:pt x="7056120" y="35560"/>
                  </a:lnTo>
                  <a:lnTo>
                    <a:pt x="7087870" y="0"/>
                  </a:lnTo>
                  <a:lnTo>
                    <a:pt x="3714750" y="0"/>
                  </a:lnTo>
                  <a:lnTo>
                    <a:pt x="3714750" y="3773170"/>
                  </a:lnTo>
                  <a:lnTo>
                    <a:pt x="3750310" y="3733800"/>
                  </a:lnTo>
                  <a:lnTo>
                    <a:pt x="3750310" y="35560"/>
                  </a:lnTo>
                  <a:close/>
                  <a:moveTo>
                    <a:pt x="35560" y="4229100"/>
                  </a:moveTo>
                  <a:lnTo>
                    <a:pt x="3341370" y="4229100"/>
                  </a:lnTo>
                  <a:lnTo>
                    <a:pt x="3374390" y="4192270"/>
                  </a:lnTo>
                  <a:lnTo>
                    <a:pt x="0" y="4192270"/>
                  </a:lnTo>
                  <a:lnTo>
                    <a:pt x="0" y="7966711"/>
                  </a:lnTo>
                  <a:lnTo>
                    <a:pt x="35560" y="7926070"/>
                  </a:lnTo>
                  <a:lnTo>
                    <a:pt x="35560" y="4229100"/>
                  </a:lnTo>
                  <a:close/>
                  <a:moveTo>
                    <a:pt x="3750310" y="4229100"/>
                  </a:moveTo>
                  <a:lnTo>
                    <a:pt x="7056120" y="4229100"/>
                  </a:lnTo>
                  <a:lnTo>
                    <a:pt x="7087870" y="4192270"/>
                  </a:lnTo>
                  <a:lnTo>
                    <a:pt x="3714750" y="4192270"/>
                  </a:lnTo>
                  <a:lnTo>
                    <a:pt x="3714750" y="7966711"/>
                  </a:lnTo>
                  <a:lnTo>
                    <a:pt x="3750310" y="7926070"/>
                  </a:lnTo>
                  <a:lnTo>
                    <a:pt x="3750310" y="4229100"/>
                  </a:lnTo>
                  <a:close/>
                </a:path>
              </a:pathLst>
            </a:custGeom>
            <a:solidFill>
              <a:srgbClr val="8B94A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872717">
            <a:off x="4098868" y="2588186"/>
            <a:ext cx="1238061" cy="1238061"/>
          </a:xfrm>
          <a:custGeom>
            <a:avLst/>
            <a:gdLst/>
            <a:ahLst/>
            <a:cxnLst/>
            <a:rect l="l" t="t" r="r" b="b"/>
            <a:pathLst>
              <a:path w="1238061" h="1238061">
                <a:moveTo>
                  <a:pt x="0" y="0"/>
                </a:moveTo>
                <a:lnTo>
                  <a:pt x="1238061" y="0"/>
                </a:lnTo>
                <a:lnTo>
                  <a:pt x="1238061" y="1238061"/>
                </a:lnTo>
                <a:lnTo>
                  <a:pt x="0" y="1238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4398829">
            <a:off x="4024603" y="5816142"/>
            <a:ext cx="1386011" cy="1386011"/>
          </a:xfrm>
          <a:custGeom>
            <a:avLst/>
            <a:gdLst/>
            <a:ahLst/>
            <a:cxnLst/>
            <a:rect l="l" t="t" r="r" b="b"/>
            <a:pathLst>
              <a:path w="1386011" h="1386011">
                <a:moveTo>
                  <a:pt x="0" y="0"/>
                </a:moveTo>
                <a:lnTo>
                  <a:pt x="1386012" y="0"/>
                </a:lnTo>
                <a:lnTo>
                  <a:pt x="1386012" y="1386011"/>
                </a:lnTo>
                <a:lnTo>
                  <a:pt x="0" y="1386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0" y="370205"/>
            <a:ext cx="5103844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9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Agrandir Bold"/>
              </a:rPr>
              <a:t>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6427" y="3343756"/>
            <a:ext cx="2759869" cy="4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678">
                <a:solidFill>
                  <a:srgbClr val="000000"/>
                </a:solidFill>
                <a:latin typeface="Canva Sans Bold"/>
              </a:rPr>
              <a:t>Actinic keratosis</a:t>
            </a:r>
          </a:p>
        </p:txBody>
      </p:sp>
      <p:sp>
        <p:nvSpPr>
          <p:cNvPr id="17" name="Freeform 17"/>
          <p:cNvSpPr/>
          <p:nvPr/>
        </p:nvSpPr>
        <p:spPr>
          <a:xfrm rot="9188735">
            <a:off x="12439591" y="2328386"/>
            <a:ext cx="1395725" cy="1395725"/>
          </a:xfrm>
          <a:custGeom>
            <a:avLst/>
            <a:gdLst/>
            <a:ahLst/>
            <a:cxnLst/>
            <a:rect l="l" t="t" r="r" b="b"/>
            <a:pathLst>
              <a:path w="1395725" h="1395725">
                <a:moveTo>
                  <a:pt x="0" y="0"/>
                </a:moveTo>
                <a:lnTo>
                  <a:pt x="1395725" y="0"/>
                </a:lnTo>
                <a:lnTo>
                  <a:pt x="1395725" y="1395725"/>
                </a:lnTo>
                <a:lnTo>
                  <a:pt x="0" y="1395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9350196">
            <a:off x="12491823" y="5906439"/>
            <a:ext cx="1616911" cy="1616911"/>
          </a:xfrm>
          <a:custGeom>
            <a:avLst/>
            <a:gdLst/>
            <a:ahLst/>
            <a:cxnLst/>
            <a:rect l="l" t="t" r="r" b="b"/>
            <a:pathLst>
              <a:path w="1616911" h="1616911">
                <a:moveTo>
                  <a:pt x="0" y="0"/>
                </a:moveTo>
                <a:lnTo>
                  <a:pt x="1616911" y="0"/>
                </a:lnTo>
                <a:lnTo>
                  <a:pt x="1616911" y="1616911"/>
                </a:lnTo>
                <a:lnTo>
                  <a:pt x="0" y="1616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4129257" y="3150066"/>
            <a:ext cx="2891022" cy="4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678">
                <a:solidFill>
                  <a:srgbClr val="000000"/>
                </a:solidFill>
                <a:latin typeface="Canva Sans Bold"/>
              </a:rPr>
              <a:t>Dermatofibroma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1030" y="6898112"/>
            <a:ext cx="3125033" cy="4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678">
                <a:solidFill>
                  <a:srgbClr val="000000"/>
                </a:solidFill>
                <a:latin typeface="Canva Sans Bold"/>
              </a:rPr>
              <a:t>Melanocytic nevus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15307" y="7064431"/>
            <a:ext cx="2514838" cy="4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678">
                <a:solidFill>
                  <a:srgbClr val="000000"/>
                </a:solidFill>
                <a:latin typeface="Canva Sans Bold"/>
              </a:rPr>
              <a:t>Vascular lesion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930">
            <a:off x="13917274" y="7202978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13035">
            <a:off x="-6926836" y="-4144274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3"/>
                </a:lnTo>
                <a:lnTo>
                  <a:pt x="0" y="61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461810"/>
            <a:ext cx="15614244" cy="763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602" lvl="1" indent="-389301" algn="l">
              <a:lnSpc>
                <a:spcPts val="5048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DM Sans"/>
              </a:rPr>
              <a:t>The DenseNet-121 algorithm was chosen due to its proven ability to capture intricate features and efficiently manage complex image data.</a:t>
            </a:r>
          </a:p>
          <a:p>
            <a:pPr algn="l">
              <a:lnSpc>
                <a:spcPts val="5048"/>
              </a:lnSpc>
            </a:pPr>
            <a:endParaRPr lang="en-US" sz="3606">
              <a:solidFill>
                <a:srgbClr val="000000"/>
              </a:solidFill>
              <a:latin typeface="DM Sans"/>
            </a:endParaRPr>
          </a:p>
          <a:p>
            <a:pPr marL="778602" lvl="1" indent="-389301" algn="l">
              <a:lnSpc>
                <a:spcPts val="5048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DM Sans"/>
              </a:rPr>
              <a:t>The integration of a Cubic SVM classifier further enhanced the accuracy, achieving a test accuracy of 0.99 in the best experimental setup.</a:t>
            </a:r>
          </a:p>
          <a:p>
            <a:pPr algn="l">
              <a:lnSpc>
                <a:spcPts val="5048"/>
              </a:lnSpc>
            </a:pPr>
            <a:endParaRPr lang="en-US" sz="3606">
              <a:solidFill>
                <a:srgbClr val="000000"/>
              </a:solidFill>
              <a:latin typeface="DM Sans"/>
            </a:endParaRPr>
          </a:p>
          <a:p>
            <a:pPr marL="778602" lvl="1" indent="-389301" algn="l">
              <a:lnSpc>
                <a:spcPts val="5048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DM Sans"/>
              </a:rPr>
              <a:t>Effectively resolved the project's several challenges.</a:t>
            </a:r>
          </a:p>
          <a:p>
            <a:pPr algn="l">
              <a:lnSpc>
                <a:spcPts val="5048"/>
              </a:lnSpc>
            </a:pPr>
            <a:endParaRPr lang="en-US" sz="3606">
              <a:solidFill>
                <a:srgbClr val="000000"/>
              </a:solidFill>
              <a:latin typeface="DM Sans"/>
            </a:endParaRPr>
          </a:p>
          <a:p>
            <a:pPr marL="778602" lvl="1" indent="-389301" algn="l">
              <a:lnSpc>
                <a:spcPts val="5048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DM Sans"/>
              </a:rPr>
              <a:t>Create a successful Web application that will allow us to sell it with additional work and marketing.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4137" y="41453"/>
            <a:ext cx="16621154" cy="98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9"/>
              </a:lnSpc>
              <a:spcBef>
                <a:spcPct val="0"/>
              </a:spcBef>
            </a:pPr>
            <a:r>
              <a:rPr lang="en-US" sz="5757">
                <a:solidFill>
                  <a:srgbClr val="3894DF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4977114" y="1011816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8"/>
                </a:lnTo>
                <a:lnTo>
                  <a:pt x="0" y="279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89200">
            <a:off x="15310449" y="-2742849"/>
            <a:ext cx="4459987" cy="3770717"/>
          </a:xfrm>
          <a:custGeom>
            <a:avLst/>
            <a:gdLst/>
            <a:ahLst/>
            <a:cxnLst/>
            <a:rect l="l" t="t" r="r" b="b"/>
            <a:pathLst>
              <a:path w="4459987" h="3770717">
                <a:moveTo>
                  <a:pt x="0" y="0"/>
                </a:moveTo>
                <a:lnTo>
                  <a:pt x="4459987" y="0"/>
                </a:lnTo>
                <a:lnTo>
                  <a:pt x="4459987" y="3770717"/>
                </a:lnTo>
                <a:lnTo>
                  <a:pt x="0" y="3770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477775">
            <a:off x="-3377800" y="8660340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77071" y="1028700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8"/>
                </a:lnTo>
                <a:lnTo>
                  <a:pt x="0" y="279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1346" y="2372471"/>
            <a:ext cx="1791475" cy="1791475"/>
          </a:xfrm>
          <a:custGeom>
            <a:avLst/>
            <a:gdLst/>
            <a:ahLst/>
            <a:cxnLst/>
            <a:rect l="l" t="t" r="r" b="b"/>
            <a:pathLst>
              <a:path w="1791475" h="1791475">
                <a:moveTo>
                  <a:pt x="0" y="0"/>
                </a:moveTo>
                <a:lnTo>
                  <a:pt x="1791474" y="0"/>
                </a:lnTo>
                <a:lnTo>
                  <a:pt x="1791474" y="1791475"/>
                </a:lnTo>
                <a:lnTo>
                  <a:pt x="0" y="1791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4813245"/>
            <a:ext cx="1596766" cy="1596766"/>
          </a:xfrm>
          <a:custGeom>
            <a:avLst/>
            <a:gdLst/>
            <a:ahLst/>
            <a:cxnLst/>
            <a:rect l="l" t="t" r="r" b="b"/>
            <a:pathLst>
              <a:path w="1596766" h="1596766">
                <a:moveTo>
                  <a:pt x="0" y="0"/>
                </a:moveTo>
                <a:lnTo>
                  <a:pt x="1596766" y="0"/>
                </a:lnTo>
                <a:lnTo>
                  <a:pt x="1596766" y="1596766"/>
                </a:lnTo>
                <a:lnTo>
                  <a:pt x="0" y="15967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20408" y="6857686"/>
            <a:ext cx="1805057" cy="1805057"/>
          </a:xfrm>
          <a:custGeom>
            <a:avLst/>
            <a:gdLst/>
            <a:ahLst/>
            <a:cxnLst/>
            <a:rect l="l" t="t" r="r" b="b"/>
            <a:pathLst>
              <a:path w="1805057" h="1805057">
                <a:moveTo>
                  <a:pt x="0" y="0"/>
                </a:moveTo>
                <a:lnTo>
                  <a:pt x="1805058" y="0"/>
                </a:lnTo>
                <a:lnTo>
                  <a:pt x="1805058" y="1805057"/>
                </a:lnTo>
                <a:lnTo>
                  <a:pt x="0" y="180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33991" y="1425212"/>
            <a:ext cx="14801361" cy="583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2"/>
              </a:lnSpc>
              <a:spcBef>
                <a:spcPct val="0"/>
              </a:spcBef>
            </a:pPr>
            <a:r>
              <a:rPr lang="en-US" sz="3547" u="sng">
                <a:solidFill>
                  <a:srgbClr val="000000"/>
                </a:solidFill>
                <a:latin typeface="Montserrat Classic Bold"/>
              </a:rPr>
              <a:t>What we hope to achieve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013" y="41453"/>
            <a:ext cx="16621154" cy="98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9"/>
              </a:lnSpc>
              <a:spcBef>
                <a:spcPct val="0"/>
              </a:spcBef>
            </a:pPr>
            <a:r>
              <a:rPr lang="en-US" sz="5757">
                <a:solidFill>
                  <a:srgbClr val="3894DF"/>
                </a:solidFill>
                <a:latin typeface="Montserrat Classic Bold"/>
              </a:rPr>
              <a:t>Future Plans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29732" y="2867604"/>
            <a:ext cx="4156591" cy="119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 Bold"/>
              </a:rPr>
              <a:t>Expanding service</a:t>
            </a:r>
          </a:p>
          <a:p>
            <a:pPr algn="ctr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471847" y="2570086"/>
            <a:ext cx="9580502" cy="239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Increasing the number of dermatologists on the web Application and expanding the service regions .</a:t>
            </a:r>
          </a:p>
          <a:p>
            <a:pPr algn="l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29732" y="5296655"/>
            <a:ext cx="3734753" cy="59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Open Sans Bold"/>
              </a:rPr>
              <a:t>Add User Profile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71847" y="5147895"/>
            <a:ext cx="9580502" cy="179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Keep track of their personal data, medical history, and previous diagnoses .</a:t>
            </a:r>
          </a:p>
          <a:p>
            <a:pPr algn="l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27170" y="7145204"/>
            <a:ext cx="4739877" cy="119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Open Sans Bold"/>
              </a:rPr>
              <a:t>Categorize Users Groups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71847" y="7125630"/>
            <a:ext cx="9580502" cy="179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Creating 2 categories of users by dividing membership into patients and doctors</a:t>
            </a:r>
          </a:p>
          <a:p>
            <a:pPr algn="l">
              <a:lnSpc>
                <a:spcPts val="4742"/>
              </a:lnSpc>
              <a:spcBef>
                <a:spcPct val="0"/>
              </a:spcBef>
            </a:pPr>
            <a:endParaRPr lang="en-US" sz="3647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89200">
            <a:off x="15310449" y="-2742849"/>
            <a:ext cx="4459987" cy="3770717"/>
          </a:xfrm>
          <a:custGeom>
            <a:avLst/>
            <a:gdLst/>
            <a:ahLst/>
            <a:cxnLst/>
            <a:rect l="l" t="t" r="r" b="b"/>
            <a:pathLst>
              <a:path w="4459987" h="3770717">
                <a:moveTo>
                  <a:pt x="0" y="0"/>
                </a:moveTo>
                <a:lnTo>
                  <a:pt x="4459987" y="0"/>
                </a:lnTo>
                <a:lnTo>
                  <a:pt x="4459987" y="3770717"/>
                </a:lnTo>
                <a:lnTo>
                  <a:pt x="0" y="3770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477775">
            <a:off x="-3377800" y="8660340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77071" y="1028700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8"/>
                </a:lnTo>
                <a:lnTo>
                  <a:pt x="0" y="279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7107" y="2456479"/>
            <a:ext cx="1677222" cy="1677222"/>
          </a:xfrm>
          <a:custGeom>
            <a:avLst/>
            <a:gdLst/>
            <a:ahLst/>
            <a:cxnLst/>
            <a:rect l="l" t="t" r="r" b="b"/>
            <a:pathLst>
              <a:path w="1677222" h="1677222">
                <a:moveTo>
                  <a:pt x="0" y="0"/>
                </a:moveTo>
                <a:lnTo>
                  <a:pt x="1677222" y="0"/>
                </a:lnTo>
                <a:lnTo>
                  <a:pt x="1677222" y="1677222"/>
                </a:lnTo>
                <a:lnTo>
                  <a:pt x="0" y="167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33991" y="1425212"/>
            <a:ext cx="14801361" cy="583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2"/>
              </a:lnSpc>
              <a:spcBef>
                <a:spcPct val="0"/>
              </a:spcBef>
            </a:pPr>
            <a:r>
              <a:rPr lang="en-US" sz="3547" u="sng">
                <a:solidFill>
                  <a:srgbClr val="000000"/>
                </a:solidFill>
                <a:latin typeface="Montserrat Classic Bold"/>
              </a:rPr>
              <a:t>What we hope to achieve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013" y="41453"/>
            <a:ext cx="16621154" cy="98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9"/>
              </a:lnSpc>
              <a:spcBef>
                <a:spcPct val="0"/>
              </a:spcBef>
            </a:pPr>
            <a:r>
              <a:rPr lang="en-US" sz="5757">
                <a:solidFill>
                  <a:srgbClr val="3894DF"/>
                </a:solidFill>
                <a:latin typeface="Montserrat Classic Bold"/>
              </a:rPr>
              <a:t>Future Plans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2200" y="2980117"/>
            <a:ext cx="3033832" cy="59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Open Sans Bold"/>
              </a:rPr>
              <a:t>contribution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83902" y="2504269"/>
            <a:ext cx="11456540" cy="239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We aim to publish a comprehensive research paper on our skin disease classification accuracy rate of 0.99, presenting new results in dermatological diagnostics.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32691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88569" y="6196701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7"/>
                </a:lnTo>
                <a:lnTo>
                  <a:pt x="0" y="279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23974" y="7937765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831865" y="1028700"/>
            <a:ext cx="6728219" cy="6728219"/>
          </a:xfrm>
          <a:custGeom>
            <a:avLst/>
            <a:gdLst/>
            <a:ahLst/>
            <a:cxnLst/>
            <a:rect l="l" t="t" r="r" b="b"/>
            <a:pathLst>
              <a:path w="6728219" h="6728219">
                <a:moveTo>
                  <a:pt x="0" y="0"/>
                </a:moveTo>
                <a:lnTo>
                  <a:pt x="6728218" y="0"/>
                </a:lnTo>
                <a:lnTo>
                  <a:pt x="6728218" y="6728219"/>
                </a:lnTo>
                <a:lnTo>
                  <a:pt x="0" y="6728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64003" y="4918286"/>
            <a:ext cx="10996939" cy="141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29"/>
              </a:lnSpc>
              <a:spcBef>
                <a:spcPct val="0"/>
              </a:spcBef>
            </a:pPr>
            <a:r>
              <a:rPr lang="en-US" sz="10529" spc="526">
                <a:solidFill>
                  <a:srgbClr val="FFBF40"/>
                </a:solidFill>
                <a:latin typeface="Now Heavy"/>
              </a:rPr>
              <a:t>References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42076">
            <a:off x="15435585" y="-2905783"/>
            <a:ext cx="8638815" cy="5811567"/>
          </a:xfrm>
          <a:custGeom>
            <a:avLst/>
            <a:gdLst/>
            <a:ahLst/>
            <a:cxnLst/>
            <a:rect l="l" t="t" r="r" b="b"/>
            <a:pathLst>
              <a:path w="8638815" h="5811567">
                <a:moveTo>
                  <a:pt x="0" y="0"/>
                </a:moveTo>
                <a:lnTo>
                  <a:pt x="8638816" y="0"/>
                </a:lnTo>
                <a:lnTo>
                  <a:pt x="8638816" y="5811566"/>
                </a:lnTo>
                <a:lnTo>
                  <a:pt x="0" y="581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987067">
            <a:off x="-3873262" y="9772129"/>
            <a:ext cx="7746525" cy="5211299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4" y="0"/>
                </a:lnTo>
                <a:lnTo>
                  <a:pt x="7746524" y="5211299"/>
                </a:lnTo>
                <a:lnTo>
                  <a:pt x="0" y="521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28924"/>
            <a:ext cx="16230600" cy="636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1"/>
              </a:lnSpc>
            </a:pPr>
            <a:r>
              <a:rPr lang="en-US" sz="2647" spc="142">
                <a:solidFill>
                  <a:srgbClr val="000000"/>
                </a:solidFill>
                <a:latin typeface="Open Sans"/>
              </a:rPr>
              <a:t>[1] Skin Cancer MNIST: HAM10000, Kaggle, (2018, September 20). https://www.kaggle.com/datasets/kmader/skin-cancer-mnist-ham10000</a:t>
            </a:r>
          </a:p>
          <a:p>
            <a:pPr algn="just">
              <a:lnSpc>
                <a:spcPts val="3441"/>
              </a:lnSpc>
            </a:pPr>
            <a:endParaRPr lang="en-US" sz="2647" spc="142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3441"/>
              </a:lnSpc>
            </a:pPr>
            <a:r>
              <a:rPr lang="en-US" sz="2647" spc="142">
                <a:solidFill>
                  <a:srgbClr val="000000"/>
                </a:solidFill>
                <a:latin typeface="Open Sans"/>
              </a:rPr>
              <a:t>[2] International Skin Imaging Collaboration. (n.d.), ISIC, https://www.isic-archive.com/</a:t>
            </a:r>
          </a:p>
          <a:p>
            <a:pPr algn="just">
              <a:lnSpc>
                <a:spcPts val="3441"/>
              </a:lnSpc>
            </a:pPr>
            <a:endParaRPr lang="en-US" sz="2647" spc="142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3336"/>
              </a:lnSpc>
            </a:pPr>
            <a:r>
              <a:rPr lang="en-US" sz="2647" spc="206">
                <a:solidFill>
                  <a:srgbClr val="000000"/>
                </a:solidFill>
                <a:latin typeface="Open Sans"/>
              </a:rPr>
              <a:t>[3] Pacheco, A. G. C., Lima, G. R., Salomão, A. S., Krohling, B. A., Biral, I. P., De Angelo, G. G., Alves, F. C. R., Esgario, J. G. M., Simora, A. C., Castro, P. B. C., Rodrigues, F. B., Frasson, P., Krohling, R. A., Knidel, H., Santos, M. C. S., Santo, R. B. D. E., Macedo, T. L. S. G., Canuto, T. R. P., &amp; De Barros, L. F. S. PAD-UFES-20: A skin lesion dataset composed of patient data and clinical images collected from smartphones. Data in Brief, 32, 106221,(2020), https://doi.org/10.1016/j.dib.2020.106221</a:t>
            </a:r>
          </a:p>
          <a:p>
            <a:pPr algn="just">
              <a:lnSpc>
                <a:spcPts val="3441"/>
              </a:lnSpc>
            </a:pPr>
            <a:endParaRPr lang="en-US" sz="2647" spc="206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3441"/>
              </a:lnSpc>
            </a:pPr>
            <a:r>
              <a:rPr lang="en-US" sz="2647" spc="142">
                <a:solidFill>
                  <a:srgbClr val="000000"/>
                </a:solidFill>
                <a:latin typeface="Open Sans"/>
              </a:rPr>
              <a:t>[4] Combalia, M. BCN20000: Dermoscopic lesions in the wild, arXiv.org, (2019, August 6), https://arxiv.org/abs/1908.02288</a:t>
            </a:r>
          </a:p>
          <a:p>
            <a:pPr algn="just">
              <a:lnSpc>
                <a:spcPts val="3441"/>
              </a:lnSpc>
              <a:spcBef>
                <a:spcPct val="0"/>
              </a:spcBef>
            </a:pPr>
            <a:endParaRPr lang="en-US" sz="2647" spc="142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90600"/>
            <a:ext cx="16357240" cy="738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608" spc="67">
                <a:solidFill>
                  <a:srgbClr val="000000"/>
                </a:solidFill>
                <a:latin typeface="Canva Sans"/>
              </a:rPr>
              <a:t>[5] Dr Ian Coulson. DermNet.  (2021). https://dermnetnz.org/</a:t>
            </a:r>
          </a:p>
          <a:p>
            <a:pPr algn="l">
              <a:lnSpc>
                <a:spcPts val="3443"/>
              </a:lnSpc>
            </a:pPr>
            <a:endParaRPr lang="en-US" sz="2608" spc="67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3443"/>
              </a:lnSpc>
            </a:pPr>
            <a:r>
              <a:rPr lang="en-US" sz="2608" spc="67">
                <a:solidFill>
                  <a:srgbClr val="000000"/>
                </a:solidFill>
                <a:latin typeface="Canva Sans"/>
              </a:rPr>
              <a:t>[6] Mendonca, T., Ferreira, P. M., Marques, J. S., Marcal, A. R. S., &amp; Rozeira, J. PH2 - A dermoscopic image database for research and benchmarking. 2013 35th Annual International Conference of the IEEE Engineering in Medicine and Biology Society (EMBC), (2013),  https://doi.org/10.1109/embc.2013.6610779</a:t>
            </a:r>
          </a:p>
          <a:p>
            <a:pPr algn="l">
              <a:lnSpc>
                <a:spcPts val="3443"/>
              </a:lnSpc>
            </a:pPr>
            <a:endParaRPr lang="en-US" sz="2608" spc="67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3443"/>
              </a:lnSpc>
            </a:pPr>
            <a:r>
              <a:rPr lang="en-US" sz="2608" spc="67">
                <a:solidFill>
                  <a:srgbClr val="000000"/>
                </a:solidFill>
                <a:latin typeface="Canva Sans"/>
              </a:rPr>
              <a:t>[7] ADDI - Automatic computer-based Diagnosis system for Dermoscopy Images, (2013),  https://www.fc.up.pt/addi/ph2%20database.html</a:t>
            </a:r>
          </a:p>
          <a:p>
            <a:pPr algn="l">
              <a:lnSpc>
                <a:spcPts val="3443"/>
              </a:lnSpc>
            </a:pPr>
            <a:endParaRPr lang="en-US" sz="2608" spc="67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3443"/>
              </a:lnSpc>
            </a:pPr>
            <a:r>
              <a:rPr lang="en-US" sz="2608" spc="67">
                <a:solidFill>
                  <a:srgbClr val="000000"/>
                </a:solidFill>
                <a:latin typeface="Canva Sans"/>
              </a:rPr>
              <a:t>[8] Rees, Aldridge, Fisher, Ballerini, A Color and Texture Based Hierarchical K-NN Approach to the Classification of Non-melanoma Skin Lesions, Color Medical Image Analysis, Lecture Notes in Computational Vision and Biomechanics 6 (M. E. Celebi, G. Schaefer (eds.)), (2013) https://licensing.edinburgh-innovations.ed.ac.uk/product/dermofitimage-library</a:t>
            </a:r>
          </a:p>
          <a:p>
            <a:pPr algn="l">
              <a:lnSpc>
                <a:spcPts val="3443"/>
              </a:lnSpc>
            </a:pPr>
            <a:endParaRPr lang="en-US" sz="2608" spc="67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3443"/>
              </a:lnSpc>
            </a:pPr>
            <a:r>
              <a:rPr lang="en-US" sz="2608" spc="67">
                <a:solidFill>
                  <a:srgbClr val="000000"/>
                </a:solidFill>
                <a:latin typeface="Canva Sans"/>
              </a:rPr>
              <a:t>[9] Mendes, D. B. Skin lesions classification using convolutional neural networks in clinical images. arXiv.org, (2018, December 6), https://arxiv.org/abs/1812.02316 </a:t>
            </a:r>
          </a:p>
        </p:txBody>
      </p:sp>
      <p:sp>
        <p:nvSpPr>
          <p:cNvPr id="3" name="Freeform 3"/>
          <p:cNvSpPr/>
          <p:nvPr/>
        </p:nvSpPr>
        <p:spPr>
          <a:xfrm rot="-7987067">
            <a:off x="-3351893" y="9376705"/>
            <a:ext cx="7746525" cy="5211299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9"/>
                </a:lnTo>
                <a:lnTo>
                  <a:pt x="0" y="521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065459">
            <a:off x="13968592" y="-2905783"/>
            <a:ext cx="8638815" cy="5811567"/>
          </a:xfrm>
          <a:custGeom>
            <a:avLst/>
            <a:gdLst/>
            <a:ahLst/>
            <a:cxnLst/>
            <a:rect l="l" t="t" r="r" b="b"/>
            <a:pathLst>
              <a:path w="8638815" h="5811567">
                <a:moveTo>
                  <a:pt x="0" y="0"/>
                </a:moveTo>
                <a:lnTo>
                  <a:pt x="8638816" y="0"/>
                </a:lnTo>
                <a:lnTo>
                  <a:pt x="8638816" y="5811566"/>
                </a:lnTo>
                <a:lnTo>
                  <a:pt x="0" y="581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75734"/>
            <a:ext cx="15796987" cy="72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000000"/>
                </a:solidFill>
                <a:latin typeface="Canva Sans"/>
              </a:rPr>
              <a:t>[10] Demir, A., Yilmaz, F., &amp; Kose, O. Early detection of skin cancer using deep learning architectures: resnet-101 and inception-v3, TIPTEKNO 2019, https://doi.org/10.1109/tiptekno47231.2019.8972045</a:t>
            </a:r>
          </a:p>
          <a:p>
            <a:pPr algn="l">
              <a:lnSpc>
                <a:spcPts val="3875"/>
              </a:lnSpc>
              <a:spcBef>
                <a:spcPct val="0"/>
              </a:spcBef>
            </a:pPr>
            <a:endParaRPr lang="en-US" sz="2768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000000"/>
                </a:solidFill>
                <a:latin typeface="Canva Sans"/>
              </a:rPr>
              <a:t>[11] Al-Saedi̇, D. K. A., &amp; Savaş, S. Classification of Skin Cancer with Deep Transfer Learning Method, Computer Science, (2022), https://doi.org/10.53070/bbd.1172782 </a:t>
            </a:r>
          </a:p>
          <a:p>
            <a:pPr algn="l">
              <a:lnSpc>
                <a:spcPts val="3875"/>
              </a:lnSpc>
              <a:spcBef>
                <a:spcPct val="0"/>
              </a:spcBef>
            </a:pPr>
            <a:endParaRPr lang="en-US" sz="2768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000000"/>
                </a:solidFill>
                <a:latin typeface="Canva Sans"/>
              </a:rPr>
              <a:t>[12] Rehman, M. Z. U., Ahmed, F., Alsuhibany, S. A., Jamal, S. S., Ali, M. Z., &amp; Ahmad, J. Classification of skin cancer lesions using explainable deep learning, Sensors, 22(18), 6915, (2022),  </a:t>
            </a:r>
          </a:p>
          <a:p>
            <a:pPr algn="l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000000"/>
                </a:solidFill>
                <a:latin typeface="Canva Sans"/>
              </a:rPr>
              <a:t>https://doi.org/10.3390/s22186915 </a:t>
            </a:r>
          </a:p>
          <a:p>
            <a:pPr algn="l">
              <a:lnSpc>
                <a:spcPts val="3875"/>
              </a:lnSpc>
              <a:spcBef>
                <a:spcPct val="0"/>
              </a:spcBef>
            </a:pPr>
            <a:endParaRPr lang="en-US" sz="2768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000000"/>
                </a:solidFill>
                <a:latin typeface="Canva Sans"/>
              </a:rPr>
              <a:t>[13] Chaturvedi, S. S., Gupta, K., &amp; Prasad, P. S. Skin lesion analyser: An efficient Seven-Way multi-class skin cancer classification using MobileNet, In Advances in intelligent systems and computing (pp. 165–176),(2020),  https://doi.org/10.1007/978-981-15-3383-9_15</a:t>
            </a:r>
          </a:p>
        </p:txBody>
      </p:sp>
      <p:sp>
        <p:nvSpPr>
          <p:cNvPr id="3" name="Freeform 3"/>
          <p:cNvSpPr/>
          <p:nvPr/>
        </p:nvSpPr>
        <p:spPr>
          <a:xfrm rot="-7987067">
            <a:off x="-3351893" y="9376705"/>
            <a:ext cx="7746525" cy="5211299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9"/>
                </a:lnTo>
                <a:lnTo>
                  <a:pt x="0" y="521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065459">
            <a:off x="13968592" y="-2905783"/>
            <a:ext cx="8638815" cy="5811567"/>
          </a:xfrm>
          <a:custGeom>
            <a:avLst/>
            <a:gdLst/>
            <a:ahLst/>
            <a:cxnLst/>
            <a:rect l="l" t="t" r="r" b="b"/>
            <a:pathLst>
              <a:path w="8638815" h="5811567">
                <a:moveTo>
                  <a:pt x="0" y="0"/>
                </a:moveTo>
                <a:lnTo>
                  <a:pt x="8638816" y="0"/>
                </a:lnTo>
                <a:lnTo>
                  <a:pt x="8638816" y="5811566"/>
                </a:lnTo>
                <a:lnTo>
                  <a:pt x="0" y="581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000" y="2518408"/>
            <a:ext cx="17422001" cy="512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sz="2657">
                <a:solidFill>
                  <a:srgbClr val="000000"/>
                </a:solidFill>
                <a:latin typeface="Canva Sans"/>
              </a:rPr>
              <a:t>[14] Srinivasu, P. N., SivaSai, J. G., Ijaz, M. F., Bhoi, A. K., Kim, W., &amp; Kang, J. J. Classification of Skin Disease Using Deep Learning Neural Networks with MobileNet V2 and LSTM, Sensors, 21(8), 2852, (2021), https://doi.org/10.3390/s21082852.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endParaRPr lang="en-US" sz="2657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sz="2657">
                <a:solidFill>
                  <a:srgbClr val="000000"/>
                </a:solidFill>
                <a:latin typeface="Canva Sans"/>
              </a:rPr>
              <a:t>[15] Kaya, V., &amp; Akgül, İ. Classification of skin cancer using VGGNet model structures. Gümüşhane Üniversitesi Fen Bilimleri Enstitüsü Dergisi, (2022), https://doi.org/10.17714/gumusfenbil.1069894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endParaRPr lang="en-US" sz="2657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sz="2657">
                <a:solidFill>
                  <a:srgbClr val="000000"/>
                </a:solidFill>
                <a:latin typeface="Canva Sans"/>
              </a:rPr>
              <a:t>[16] Pai, V. R., Pai, S. G., Suhasi, P. M., &amp; Rekha, P. M. Identification and Classification of Skin Diseases using Deep Learning Techniques, Research Square (Research Square), (2023), https://doi.org/10.21203/rs.3.rs-2628782/v1.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sz="2657">
                <a:solidFill>
                  <a:srgbClr val="000000"/>
                </a:solidFill>
                <a:latin typeface="Canva Sans"/>
              </a:rPr>
              <a:t>https://arxiv.org/pdf/1512.03385.pdf</a:t>
            </a:r>
          </a:p>
        </p:txBody>
      </p:sp>
      <p:sp>
        <p:nvSpPr>
          <p:cNvPr id="3" name="Freeform 3"/>
          <p:cNvSpPr/>
          <p:nvPr/>
        </p:nvSpPr>
        <p:spPr>
          <a:xfrm rot="-10065459">
            <a:off x="13968592" y="-2905783"/>
            <a:ext cx="8638815" cy="5811567"/>
          </a:xfrm>
          <a:custGeom>
            <a:avLst/>
            <a:gdLst/>
            <a:ahLst/>
            <a:cxnLst/>
            <a:rect l="l" t="t" r="r" b="b"/>
            <a:pathLst>
              <a:path w="8638815" h="5811567">
                <a:moveTo>
                  <a:pt x="0" y="0"/>
                </a:moveTo>
                <a:lnTo>
                  <a:pt x="8638816" y="0"/>
                </a:lnTo>
                <a:lnTo>
                  <a:pt x="8638816" y="5811566"/>
                </a:lnTo>
                <a:lnTo>
                  <a:pt x="0" y="581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987067">
            <a:off x="-3351893" y="9376705"/>
            <a:ext cx="7746525" cy="5211299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5" y="0"/>
                </a:lnTo>
                <a:lnTo>
                  <a:pt x="7746525" y="5211299"/>
                </a:lnTo>
                <a:lnTo>
                  <a:pt x="0" y="521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07321" y="-4805869"/>
            <a:ext cx="21072890" cy="14751023"/>
          </a:xfrm>
          <a:custGeom>
            <a:avLst/>
            <a:gdLst/>
            <a:ahLst/>
            <a:cxnLst/>
            <a:rect l="l" t="t" r="r" b="b"/>
            <a:pathLst>
              <a:path w="21072890" h="14751023">
                <a:moveTo>
                  <a:pt x="0" y="0"/>
                </a:moveTo>
                <a:lnTo>
                  <a:pt x="21072890" y="0"/>
                </a:lnTo>
                <a:lnTo>
                  <a:pt x="21072890" y="14751023"/>
                </a:lnTo>
                <a:lnTo>
                  <a:pt x="0" y="14751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17526" y="3301418"/>
            <a:ext cx="5258701" cy="345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24"/>
              </a:lnSpc>
              <a:spcBef>
                <a:spcPct val="0"/>
              </a:spcBef>
            </a:pPr>
            <a:r>
              <a:rPr lang="en-US" sz="6589" spc="92">
                <a:solidFill>
                  <a:srgbClr val="FFFBFB"/>
                </a:solidFill>
                <a:latin typeface="Now Heavy"/>
              </a:rPr>
              <a:t>THANK'S FOR WATCHING</a:t>
            </a:r>
          </a:p>
        </p:txBody>
      </p:sp>
      <p:sp>
        <p:nvSpPr>
          <p:cNvPr id="4" name="Freeform 4"/>
          <p:cNvSpPr/>
          <p:nvPr/>
        </p:nvSpPr>
        <p:spPr>
          <a:xfrm>
            <a:off x="9623974" y="7937765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48426" y="4307681"/>
            <a:ext cx="2138362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FFBF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FFBF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9194" y="3568065"/>
            <a:ext cx="1479233" cy="14792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EB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86789" y="3568065"/>
            <a:ext cx="1479233" cy="14792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D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04384" y="3568065"/>
            <a:ext cx="1479233" cy="14792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A9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639574" y="3568065"/>
            <a:ext cx="1479233" cy="14792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21979" y="3568065"/>
            <a:ext cx="1479232" cy="1479232"/>
            <a:chOff x="0" y="0"/>
            <a:chExt cx="1972310" cy="197231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972310" cy="197231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7A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351756" y="394301"/>
              <a:ext cx="1268798" cy="1268798"/>
            </a:xfrm>
            <a:custGeom>
              <a:avLst/>
              <a:gdLst/>
              <a:ahLst/>
              <a:cxnLst/>
              <a:rect l="l" t="t" r="r" b="b"/>
              <a:pathLst>
                <a:path w="1268798" h="1268798">
                  <a:moveTo>
                    <a:pt x="0" y="0"/>
                  </a:moveTo>
                  <a:lnTo>
                    <a:pt x="1268798" y="0"/>
                  </a:lnTo>
                  <a:lnTo>
                    <a:pt x="1268798" y="1268798"/>
                  </a:lnTo>
                  <a:lnTo>
                    <a:pt x="0" y="1268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AutoShape 26"/>
          <p:cNvSpPr/>
          <p:nvPr/>
        </p:nvSpPr>
        <p:spPr>
          <a:xfrm>
            <a:off x="6266021" y="4307681"/>
            <a:ext cx="2138362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9883616" y="4307681"/>
            <a:ext cx="2138362" cy="0"/>
          </a:xfrm>
          <a:prstGeom prst="line">
            <a:avLst/>
          </a:prstGeom>
          <a:ln w="76200" cap="flat">
            <a:solidFill>
              <a:srgbClr val="6FD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13501211" y="4307681"/>
            <a:ext cx="2138363" cy="0"/>
          </a:xfrm>
          <a:prstGeom prst="line">
            <a:avLst/>
          </a:prstGeom>
          <a:ln w="76200" cap="flat">
            <a:solidFill>
              <a:srgbClr val="3894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5050673" y="3831949"/>
            <a:ext cx="951465" cy="951465"/>
          </a:xfrm>
          <a:custGeom>
            <a:avLst/>
            <a:gdLst/>
            <a:ahLst/>
            <a:cxnLst/>
            <a:rect l="l" t="t" r="r" b="b"/>
            <a:pathLst>
              <a:path w="951465" h="951465">
                <a:moveTo>
                  <a:pt x="0" y="0"/>
                </a:moveTo>
                <a:lnTo>
                  <a:pt x="951464" y="0"/>
                </a:lnTo>
                <a:lnTo>
                  <a:pt x="951464" y="951465"/>
                </a:lnTo>
                <a:lnTo>
                  <a:pt x="0" y="951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8619250" y="3782931"/>
            <a:ext cx="1049501" cy="1049501"/>
          </a:xfrm>
          <a:custGeom>
            <a:avLst/>
            <a:gdLst/>
            <a:ahLst/>
            <a:cxnLst/>
            <a:rect l="l" t="t" r="r" b="b"/>
            <a:pathLst>
              <a:path w="1049501" h="1049501">
                <a:moveTo>
                  <a:pt x="0" y="0"/>
                </a:moveTo>
                <a:lnTo>
                  <a:pt x="1049500" y="0"/>
                </a:lnTo>
                <a:lnTo>
                  <a:pt x="1049500" y="1049501"/>
                </a:lnTo>
                <a:lnTo>
                  <a:pt x="0" y="1049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488884" y="3831949"/>
            <a:ext cx="892843" cy="892843"/>
          </a:xfrm>
          <a:custGeom>
            <a:avLst/>
            <a:gdLst/>
            <a:ahLst/>
            <a:cxnLst/>
            <a:rect l="l" t="t" r="r" b="b"/>
            <a:pathLst>
              <a:path w="892843" h="892843">
                <a:moveTo>
                  <a:pt x="0" y="0"/>
                </a:moveTo>
                <a:lnTo>
                  <a:pt x="892842" y="0"/>
                </a:lnTo>
                <a:lnTo>
                  <a:pt x="892842" y="892843"/>
                </a:lnTo>
                <a:lnTo>
                  <a:pt x="0" y="892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5867020" y="3759074"/>
            <a:ext cx="1024340" cy="1024340"/>
          </a:xfrm>
          <a:custGeom>
            <a:avLst/>
            <a:gdLst/>
            <a:ahLst/>
            <a:cxnLst/>
            <a:rect l="l" t="t" r="r" b="b"/>
            <a:pathLst>
              <a:path w="1024340" h="1024340">
                <a:moveTo>
                  <a:pt x="0" y="0"/>
                </a:moveTo>
                <a:lnTo>
                  <a:pt x="1024340" y="0"/>
                </a:lnTo>
                <a:lnTo>
                  <a:pt x="1024340" y="1024340"/>
                </a:lnTo>
                <a:lnTo>
                  <a:pt x="0" y="1024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570494" y="5143500"/>
            <a:ext cx="2676631" cy="2445385"/>
            <a:chOff x="0" y="0"/>
            <a:chExt cx="3568842" cy="3260514"/>
          </a:xfrm>
        </p:grpSpPr>
        <p:sp>
          <p:nvSpPr>
            <p:cNvPr id="34" name="TextBox 34"/>
            <p:cNvSpPr txBox="1"/>
            <p:nvPr/>
          </p:nvSpPr>
          <p:spPr>
            <a:xfrm>
              <a:off x="0" y="822113"/>
              <a:ext cx="3568842" cy="2438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 Bold"/>
                </a:rPr>
                <a:t>Explorating Appropriate Dataset</a:t>
              </a:r>
            </a:p>
            <a:p>
              <a:pPr algn="ctr">
                <a:lnSpc>
                  <a:spcPts val="3749"/>
                </a:lnSpc>
              </a:pPr>
              <a:endParaRPr lang="en-US" sz="2499" spc="74">
                <a:solidFill>
                  <a:srgbClr val="191919"/>
                </a:solidFill>
                <a:latin typeface="Aileron Bold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3568842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213067" y="5199380"/>
            <a:ext cx="2678438" cy="1978660"/>
            <a:chOff x="0" y="0"/>
            <a:chExt cx="3571251" cy="2638214"/>
          </a:xfrm>
        </p:grpSpPr>
        <p:sp>
          <p:nvSpPr>
            <p:cNvPr id="37" name="TextBox 37"/>
            <p:cNvSpPr txBox="1"/>
            <p:nvPr/>
          </p:nvSpPr>
          <p:spPr>
            <a:xfrm>
              <a:off x="0" y="822113"/>
              <a:ext cx="3571251" cy="1816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 Bold"/>
                </a:rPr>
                <a:t>Building DL Model</a:t>
              </a:r>
            </a:p>
            <a:p>
              <a:pPr algn="ctr">
                <a:lnSpc>
                  <a:spcPts val="3749"/>
                </a:lnSpc>
              </a:pPr>
              <a:endParaRPr lang="en-US" sz="2499" spc="74">
                <a:solidFill>
                  <a:srgbClr val="191919"/>
                </a:solidFill>
                <a:latin typeface="Aileron Bold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409" y="-28575"/>
              <a:ext cx="3568842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857446" y="5143500"/>
            <a:ext cx="2676631" cy="2445385"/>
            <a:chOff x="0" y="0"/>
            <a:chExt cx="3568842" cy="3260514"/>
          </a:xfrm>
        </p:grpSpPr>
        <p:sp>
          <p:nvSpPr>
            <p:cNvPr id="40" name="TextBox 40"/>
            <p:cNvSpPr txBox="1"/>
            <p:nvPr/>
          </p:nvSpPr>
          <p:spPr>
            <a:xfrm>
              <a:off x="0" y="822113"/>
              <a:ext cx="3568842" cy="2438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 Bold"/>
                </a:rPr>
                <a:t>Test and Enhance The Model</a:t>
              </a:r>
            </a:p>
            <a:p>
              <a:pPr algn="ctr">
                <a:lnSpc>
                  <a:spcPts val="3749"/>
                </a:lnSpc>
              </a:pPr>
              <a:endParaRPr lang="en-US" sz="2499" spc="74">
                <a:solidFill>
                  <a:srgbClr val="191919"/>
                </a:solidFill>
                <a:latin typeface="Aileron Bold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3568842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411724" y="5199380"/>
            <a:ext cx="2676631" cy="1978660"/>
            <a:chOff x="0" y="0"/>
            <a:chExt cx="3568842" cy="2638214"/>
          </a:xfrm>
        </p:grpSpPr>
        <p:sp>
          <p:nvSpPr>
            <p:cNvPr id="43" name="TextBox 43"/>
            <p:cNvSpPr txBox="1"/>
            <p:nvPr/>
          </p:nvSpPr>
          <p:spPr>
            <a:xfrm>
              <a:off x="0" y="822113"/>
              <a:ext cx="3568842" cy="1816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 Bold"/>
                </a:rPr>
                <a:t>Building Web App</a:t>
              </a:r>
            </a:p>
            <a:p>
              <a:pPr algn="ctr">
                <a:lnSpc>
                  <a:spcPts val="3749"/>
                </a:lnSpc>
              </a:pPr>
              <a:endParaRPr lang="en-US" sz="2499" spc="74">
                <a:solidFill>
                  <a:srgbClr val="191919"/>
                </a:solidFill>
                <a:latin typeface="Aileron Bold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3568842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964656" y="5199380"/>
            <a:ext cx="2676631" cy="1045210"/>
            <a:chOff x="0" y="0"/>
            <a:chExt cx="3568842" cy="1393614"/>
          </a:xfrm>
        </p:grpSpPr>
        <p:sp>
          <p:nvSpPr>
            <p:cNvPr id="46" name="TextBox 46"/>
            <p:cNvSpPr txBox="1"/>
            <p:nvPr/>
          </p:nvSpPr>
          <p:spPr>
            <a:xfrm>
              <a:off x="0" y="822113"/>
              <a:ext cx="3568842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 Bold"/>
                </a:rPr>
                <a:t>Hosting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3568842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28700" y="881262"/>
            <a:ext cx="12246346" cy="1030605"/>
            <a:chOff x="0" y="0"/>
            <a:chExt cx="16328461" cy="1374140"/>
          </a:xfrm>
        </p:grpSpPr>
        <p:sp>
          <p:nvSpPr>
            <p:cNvPr id="49" name="TextBox 49"/>
            <p:cNvSpPr txBox="1"/>
            <p:nvPr/>
          </p:nvSpPr>
          <p:spPr>
            <a:xfrm>
              <a:off x="0" y="-38100"/>
              <a:ext cx="16328461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spc="107">
                  <a:solidFill>
                    <a:srgbClr val="1D419F"/>
                  </a:solidFill>
                  <a:latin typeface="Aileron Heavy"/>
                </a:rPr>
                <a:t>Objectives of Project: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882650"/>
              <a:ext cx="16328461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7788" y="7584030"/>
            <a:ext cx="11609711" cy="7831278"/>
          </a:xfrm>
          <a:custGeom>
            <a:avLst/>
            <a:gdLst/>
            <a:ahLst/>
            <a:cxnLst/>
            <a:rect l="l" t="t" r="r" b="b"/>
            <a:pathLst>
              <a:path w="11609711" h="7831278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50438">
            <a:off x="9841078" y="-10851199"/>
            <a:ext cx="17741953" cy="14580659"/>
          </a:xfrm>
          <a:custGeom>
            <a:avLst/>
            <a:gdLst/>
            <a:ahLst/>
            <a:cxnLst/>
            <a:rect l="l" t="t" r="r" b="b"/>
            <a:pathLst>
              <a:path w="17741953" h="14580659">
                <a:moveTo>
                  <a:pt x="0" y="0"/>
                </a:moveTo>
                <a:lnTo>
                  <a:pt x="17741952" y="0"/>
                </a:lnTo>
                <a:lnTo>
                  <a:pt x="17741952" y="14580659"/>
                </a:lnTo>
                <a:lnTo>
                  <a:pt x="0" y="1458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304859" y="-3972264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496081" y="3341924"/>
            <a:ext cx="13295839" cy="3603151"/>
          </a:xfrm>
          <a:custGeom>
            <a:avLst/>
            <a:gdLst/>
            <a:ahLst/>
            <a:cxnLst/>
            <a:rect l="l" t="t" r="r" b="b"/>
            <a:pathLst>
              <a:path w="13295839" h="3603151">
                <a:moveTo>
                  <a:pt x="0" y="0"/>
                </a:moveTo>
                <a:lnTo>
                  <a:pt x="13295838" y="0"/>
                </a:lnTo>
                <a:lnTo>
                  <a:pt x="13295838" y="3603152"/>
                </a:lnTo>
                <a:lnTo>
                  <a:pt x="0" y="36031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61268" y="352425"/>
            <a:ext cx="3047987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0"/>
              </a:lnSpc>
              <a:spcBef>
                <a:spcPct val="0"/>
              </a:spcBef>
            </a:pPr>
            <a:r>
              <a:rPr lang="en-US" sz="5800">
                <a:solidFill>
                  <a:srgbClr val="000000"/>
                </a:solidFill>
                <a:latin typeface="Agrandir Bold"/>
              </a:rPr>
              <a:t>How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32691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6343" y="6181060"/>
            <a:ext cx="7315200" cy="279308"/>
          </a:xfrm>
          <a:custGeom>
            <a:avLst/>
            <a:gdLst/>
            <a:ahLst/>
            <a:cxnLst/>
            <a:rect l="l" t="t" r="r" b="b"/>
            <a:pathLst>
              <a:path w="7315200" h="279308">
                <a:moveTo>
                  <a:pt x="0" y="0"/>
                </a:moveTo>
                <a:lnTo>
                  <a:pt x="7315200" y="0"/>
                </a:lnTo>
                <a:lnTo>
                  <a:pt x="7315200" y="279308"/>
                </a:lnTo>
                <a:lnTo>
                  <a:pt x="0" y="279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687300" y="7544129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322081" y="-469868"/>
            <a:ext cx="12509219" cy="11906075"/>
          </a:xfrm>
          <a:custGeom>
            <a:avLst/>
            <a:gdLst/>
            <a:ahLst/>
            <a:cxnLst/>
            <a:rect l="l" t="t" r="r" b="b"/>
            <a:pathLst>
              <a:path w="12509219" h="11906075">
                <a:moveTo>
                  <a:pt x="0" y="0"/>
                </a:moveTo>
                <a:lnTo>
                  <a:pt x="12509219" y="0"/>
                </a:lnTo>
                <a:lnTo>
                  <a:pt x="12509219" y="11906075"/>
                </a:lnTo>
                <a:lnTo>
                  <a:pt x="0" y="119060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45806" y="5095080"/>
            <a:ext cx="8976274" cy="108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30"/>
              </a:lnSpc>
              <a:spcBef>
                <a:spcPct val="0"/>
              </a:spcBef>
            </a:pPr>
            <a:r>
              <a:rPr lang="en-US" sz="8030" spc="401">
                <a:solidFill>
                  <a:srgbClr val="FFBF40"/>
                </a:solidFill>
                <a:latin typeface="Now Bold"/>
              </a:rPr>
              <a:t>Methodology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672" y="1828152"/>
            <a:ext cx="18011328" cy="659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•We applied insights to address project-specific challenges and optimize our decision-making processes.</a:t>
            </a:r>
          </a:p>
          <a:p>
            <a:pPr algn="l">
              <a:lnSpc>
                <a:spcPts val="4742"/>
              </a:lnSpc>
            </a:pPr>
            <a:endParaRPr lang="en-US" sz="3647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•A systematic survey was conducted, analyzing datasets in a structured order, highlighting strengths and weaknesses.</a:t>
            </a:r>
          </a:p>
          <a:p>
            <a:pPr algn="l">
              <a:lnSpc>
                <a:spcPts val="4742"/>
              </a:lnSpc>
            </a:pPr>
            <a:endParaRPr lang="en-US" sz="3647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•Making exploration on the algorithms that helped us in emphasizing a methodical evaluation criteria. </a:t>
            </a:r>
          </a:p>
          <a:p>
            <a:pPr algn="l">
              <a:lnSpc>
                <a:spcPts val="4742"/>
              </a:lnSpc>
            </a:pPr>
            <a:endParaRPr lang="en-US" sz="3647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742"/>
              </a:lnSpc>
            </a:pPr>
            <a:r>
              <a:rPr lang="en-US" sz="3647">
                <a:solidFill>
                  <a:srgbClr val="000000"/>
                </a:solidFill>
                <a:latin typeface="Open Sans"/>
              </a:rPr>
              <a:t>•Arranging the results based on priorities in terms of highest accuracy to facilitate decision-making</a:t>
            </a:r>
          </a:p>
        </p:txBody>
      </p:sp>
      <p:sp>
        <p:nvSpPr>
          <p:cNvPr id="3" name="Freeform 3"/>
          <p:cNvSpPr/>
          <p:nvPr/>
        </p:nvSpPr>
        <p:spPr>
          <a:xfrm rot="410323">
            <a:off x="11756268" y="7734942"/>
            <a:ext cx="11609711" cy="7831278"/>
          </a:xfrm>
          <a:custGeom>
            <a:avLst/>
            <a:gdLst/>
            <a:ahLst/>
            <a:cxnLst/>
            <a:rect l="l" t="t" r="r" b="b"/>
            <a:pathLst>
              <a:path w="11609711" h="7831278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50438">
            <a:off x="9841078" y="-10851199"/>
            <a:ext cx="17741953" cy="14580659"/>
          </a:xfrm>
          <a:custGeom>
            <a:avLst/>
            <a:gdLst/>
            <a:ahLst/>
            <a:cxnLst/>
            <a:rect l="l" t="t" r="r" b="b"/>
            <a:pathLst>
              <a:path w="17741953" h="14580659">
                <a:moveTo>
                  <a:pt x="0" y="0"/>
                </a:moveTo>
                <a:lnTo>
                  <a:pt x="17741952" y="0"/>
                </a:lnTo>
                <a:lnTo>
                  <a:pt x="17741952" y="14580659"/>
                </a:lnTo>
                <a:lnTo>
                  <a:pt x="0" y="1458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2175</Words>
  <Application>Microsoft Office PowerPoint</Application>
  <PresentationFormat>Custom</PresentationFormat>
  <Paragraphs>474</Paragraphs>
  <Slides>58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7" baseType="lpstr">
      <vt:lpstr>Now Bold</vt:lpstr>
      <vt:lpstr>Aileron Heavy</vt:lpstr>
      <vt:lpstr>DM Sans Bold</vt:lpstr>
      <vt:lpstr>Aileron Bold</vt:lpstr>
      <vt:lpstr>Canva Sans Bold Italics</vt:lpstr>
      <vt:lpstr>Aileron</vt:lpstr>
      <vt:lpstr>Montserrat Classic</vt:lpstr>
      <vt:lpstr>Canva Sans Bold</vt:lpstr>
      <vt:lpstr>Open Sans Bold Italics</vt:lpstr>
      <vt:lpstr>Agrandir Bold</vt:lpstr>
      <vt:lpstr>Arial</vt:lpstr>
      <vt:lpstr>Canva Sans</vt:lpstr>
      <vt:lpstr>DM Sans</vt:lpstr>
      <vt:lpstr>Open Sans</vt:lpstr>
      <vt:lpstr>Open Sans Bold</vt:lpstr>
      <vt:lpstr>Now Heavy</vt:lpstr>
      <vt:lpstr>Calibri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Minimalist Modern AI Robot Presentation</dc:title>
  <cp:lastModifiedBy>Banoub Nagy Edwar</cp:lastModifiedBy>
  <cp:revision>2</cp:revision>
  <dcterms:created xsi:type="dcterms:W3CDTF">2006-08-16T00:00:00Z</dcterms:created>
  <dcterms:modified xsi:type="dcterms:W3CDTF">2024-06-10T18:44:52Z</dcterms:modified>
  <dc:identifier>DAF7YqXEcAo</dc:identifier>
</cp:coreProperties>
</file>